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326" r:id="rId3"/>
    <p:sldId id="327" r:id="rId4"/>
    <p:sldId id="328" r:id="rId5"/>
    <p:sldId id="329" r:id="rId6"/>
    <p:sldId id="362" r:id="rId7"/>
    <p:sldId id="363" r:id="rId8"/>
    <p:sldId id="364" r:id="rId9"/>
    <p:sldId id="330" r:id="rId10"/>
    <p:sldId id="331" r:id="rId11"/>
    <p:sldId id="365" r:id="rId12"/>
    <p:sldId id="332" r:id="rId13"/>
    <p:sldId id="333" r:id="rId14"/>
    <p:sldId id="369" r:id="rId15"/>
    <p:sldId id="334" r:id="rId16"/>
    <p:sldId id="335" r:id="rId17"/>
    <p:sldId id="366" r:id="rId18"/>
    <p:sldId id="336" r:id="rId19"/>
    <p:sldId id="367" r:id="rId20"/>
    <p:sldId id="337" r:id="rId21"/>
    <p:sldId id="368" r:id="rId22"/>
    <p:sldId id="370" r:id="rId23"/>
    <p:sldId id="338" r:id="rId24"/>
    <p:sldId id="339" r:id="rId25"/>
    <p:sldId id="340" r:id="rId26"/>
    <p:sldId id="341" r:id="rId27"/>
    <p:sldId id="355" r:id="rId28"/>
    <p:sldId id="361" r:id="rId29"/>
    <p:sldId id="346" r:id="rId30"/>
    <p:sldId id="347" r:id="rId31"/>
    <p:sldId id="348" r:id="rId32"/>
    <p:sldId id="349" r:id="rId33"/>
    <p:sldId id="356" r:id="rId34"/>
    <p:sldId id="350" r:id="rId35"/>
    <p:sldId id="360" r:id="rId36"/>
    <p:sldId id="351" r:id="rId37"/>
    <p:sldId id="354" r:id="rId38"/>
    <p:sldId id="358" r:id="rId39"/>
    <p:sldId id="359" r:id="rId40"/>
  </p:sldIdLst>
  <p:sldSz cx="9906000" cy="6858000" type="A4"/>
  <p:notesSz cx="6735763" cy="9866313"/>
  <p:defaultTex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2DC"/>
    <a:srgbClr val="F79646"/>
    <a:srgbClr val="E99435"/>
    <a:srgbClr val="FF0000"/>
    <a:srgbClr val="CC0927"/>
    <a:srgbClr val="0181A4"/>
    <a:srgbClr val="2AA9B1"/>
    <a:srgbClr val="777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3" autoAdjust="0"/>
    <p:restoredTop sz="94464" autoAdjust="0"/>
  </p:normalViewPr>
  <p:slideViewPr>
    <p:cSldViewPr snapToGrid="0" snapToObjects="1">
      <p:cViewPr>
        <p:scale>
          <a:sx n="122" d="100"/>
          <a:sy n="122" d="100"/>
        </p:scale>
        <p:origin x="1080" y="-19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60" tIns="45730" rIns="91460" bIns="4573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60" tIns="45730" rIns="91460" bIns="45730" rtlCol="0"/>
          <a:lstStyle>
            <a:lvl1pPr algn="r">
              <a:defRPr sz="1200"/>
            </a:lvl1pPr>
          </a:lstStyle>
          <a:p>
            <a:fld id="{4EFE00EC-DED3-4738-8EAF-B2E8FECBB9A1}" type="datetimeFigureOut">
              <a:rPr kumimoji="1" lang="ja-JP" altLang="en-US" smtClean="0"/>
              <a:t>2017/10/5</a:t>
            </a:fld>
            <a:endParaRPr kumimoji="1" lang="ja-JP" altLang="en-US"/>
          </a:p>
        </p:txBody>
      </p:sp>
      <p:sp>
        <p:nvSpPr>
          <p:cNvPr id="4" name="フッター プレースホルダー 3"/>
          <p:cNvSpPr>
            <a:spLocks noGrp="1"/>
          </p:cNvSpPr>
          <p:nvPr>
            <p:ph type="ftr" sz="quarter" idx="2"/>
          </p:nvPr>
        </p:nvSpPr>
        <p:spPr>
          <a:xfrm>
            <a:off x="1" y="9371013"/>
            <a:ext cx="2919413" cy="495300"/>
          </a:xfrm>
          <a:prstGeom prst="rect">
            <a:avLst/>
          </a:prstGeom>
        </p:spPr>
        <p:txBody>
          <a:bodyPr vert="horz" lIns="91460" tIns="45730" rIns="91460" bIns="4573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60" tIns="45730" rIns="91460" bIns="45730" rtlCol="0" anchor="b"/>
          <a:lstStyle>
            <a:lvl1pPr algn="r">
              <a:defRPr sz="1200"/>
            </a:lvl1pPr>
          </a:lstStyle>
          <a:p>
            <a:fld id="{E5EA4654-8259-418E-844F-DB05CB33D927}" type="slidenum">
              <a:rPr kumimoji="1" lang="ja-JP" altLang="en-US" smtClean="0"/>
              <a:t>‹#›</a:t>
            </a:fld>
            <a:endParaRPr kumimoji="1" lang="ja-JP" altLang="en-US"/>
          </a:p>
        </p:txBody>
      </p:sp>
    </p:spTree>
    <p:extLst>
      <p:ext uri="{BB962C8B-B14F-4D97-AF65-F5344CB8AC3E}">
        <p14:creationId xmlns:p14="http://schemas.microsoft.com/office/powerpoint/2010/main" val="243717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3714"/>
          </a:xfrm>
          <a:prstGeom prst="rect">
            <a:avLst/>
          </a:prstGeom>
        </p:spPr>
        <p:txBody>
          <a:bodyPr vert="horz" lIns="91460" tIns="45730" rIns="91460" bIns="4573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4"/>
          </a:xfrm>
          <a:prstGeom prst="rect">
            <a:avLst/>
          </a:prstGeom>
        </p:spPr>
        <p:txBody>
          <a:bodyPr vert="horz" lIns="91460" tIns="45730" rIns="91460" bIns="45730" rtlCol="0"/>
          <a:lstStyle>
            <a:lvl1pPr algn="r">
              <a:defRPr sz="1200"/>
            </a:lvl1pPr>
          </a:lstStyle>
          <a:p>
            <a:fld id="{C1CE7CF6-D0E4-4618-A9A1-B75A077A5761}" type="datetimeFigureOut">
              <a:rPr kumimoji="1" lang="ja-JP" altLang="en-US" smtClean="0"/>
              <a:t>2017/10/5</a:t>
            </a:fld>
            <a:endParaRPr kumimoji="1" lang="ja-JP" altLang="en-US"/>
          </a:p>
        </p:txBody>
      </p:sp>
      <p:sp>
        <p:nvSpPr>
          <p:cNvPr id="4" name="スライド イメージ プレースホルダー 3"/>
          <p:cNvSpPr>
            <a:spLocks noGrp="1" noRot="1" noChangeAspect="1"/>
          </p:cNvSpPr>
          <p:nvPr>
            <p:ph type="sldImg" idx="2"/>
          </p:nvPr>
        </p:nvSpPr>
        <p:spPr>
          <a:xfrm>
            <a:off x="696913" y="741363"/>
            <a:ext cx="5341937" cy="3698875"/>
          </a:xfrm>
          <a:prstGeom prst="rect">
            <a:avLst/>
          </a:prstGeom>
          <a:noFill/>
          <a:ln w="12700">
            <a:solidFill>
              <a:prstClr val="black"/>
            </a:solidFill>
          </a:ln>
        </p:spPr>
        <p:txBody>
          <a:bodyPr vert="horz" lIns="91460" tIns="45730" rIns="91460" bIns="45730" rtlCol="0" anchor="ctr"/>
          <a:lstStyle/>
          <a:p>
            <a:endParaRPr lang="ja-JP" altLang="en-US"/>
          </a:p>
        </p:txBody>
      </p:sp>
      <p:sp>
        <p:nvSpPr>
          <p:cNvPr id="5" name="ノート プレースホルダー 4"/>
          <p:cNvSpPr>
            <a:spLocks noGrp="1"/>
          </p:cNvSpPr>
          <p:nvPr>
            <p:ph type="body" sz="quarter" idx="3"/>
          </p:nvPr>
        </p:nvSpPr>
        <p:spPr>
          <a:xfrm>
            <a:off x="673101" y="4686301"/>
            <a:ext cx="5389563" cy="4440239"/>
          </a:xfrm>
          <a:prstGeom prst="rect">
            <a:avLst/>
          </a:prstGeom>
        </p:spPr>
        <p:txBody>
          <a:bodyPr vert="horz" lIns="91460" tIns="45730" rIns="91460" bIns="4573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3"/>
            <a:ext cx="2919413" cy="493713"/>
          </a:xfrm>
          <a:prstGeom prst="rect">
            <a:avLst/>
          </a:prstGeom>
        </p:spPr>
        <p:txBody>
          <a:bodyPr vert="horz" lIns="91460" tIns="45730" rIns="91460" bIns="4573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3"/>
          </a:xfrm>
          <a:prstGeom prst="rect">
            <a:avLst/>
          </a:prstGeom>
        </p:spPr>
        <p:txBody>
          <a:bodyPr vert="horz" lIns="91460" tIns="45730" rIns="91460" bIns="45730" rtlCol="0" anchor="b"/>
          <a:lstStyle>
            <a:lvl1pPr algn="r">
              <a:defRPr sz="1200"/>
            </a:lvl1pPr>
          </a:lstStyle>
          <a:p>
            <a:fld id="{2A943452-9C95-4CEB-BF7B-C58F8AED0327}" type="slidenum">
              <a:rPr kumimoji="1" lang="ja-JP" altLang="en-US" smtClean="0"/>
              <a:t>‹#›</a:t>
            </a:fld>
            <a:endParaRPr kumimoji="1" lang="ja-JP" altLang="en-US"/>
          </a:p>
        </p:txBody>
      </p:sp>
    </p:spTree>
    <p:extLst>
      <p:ext uri="{BB962C8B-B14F-4D97-AF65-F5344CB8AC3E}">
        <p14:creationId xmlns:p14="http://schemas.microsoft.com/office/powerpoint/2010/main" val="31656432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943452-9C95-4CEB-BF7B-C58F8AED0327}" type="slidenum">
              <a:rPr kumimoji="1" lang="ja-JP" altLang="en-US" smtClean="0"/>
              <a:t>3</a:t>
            </a:fld>
            <a:endParaRPr kumimoji="1" lang="ja-JP" altLang="en-US"/>
          </a:p>
        </p:txBody>
      </p:sp>
    </p:spTree>
    <p:extLst>
      <p:ext uri="{BB962C8B-B14F-4D97-AF65-F5344CB8AC3E}">
        <p14:creationId xmlns:p14="http://schemas.microsoft.com/office/powerpoint/2010/main" val="58530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943452-9C95-4CEB-BF7B-C58F8AED0327}" type="slidenum">
              <a:rPr kumimoji="1" lang="ja-JP" altLang="en-US" smtClean="0"/>
              <a:t>6</a:t>
            </a:fld>
            <a:endParaRPr kumimoji="1" lang="ja-JP" altLang="en-US"/>
          </a:p>
        </p:txBody>
      </p:sp>
    </p:spTree>
    <p:extLst>
      <p:ext uri="{BB962C8B-B14F-4D97-AF65-F5344CB8AC3E}">
        <p14:creationId xmlns:p14="http://schemas.microsoft.com/office/powerpoint/2010/main" val="251126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943452-9C95-4CEB-BF7B-C58F8AED0327}" type="slidenum">
              <a:rPr kumimoji="1" lang="ja-JP" altLang="en-US" smtClean="0"/>
              <a:t>11</a:t>
            </a:fld>
            <a:endParaRPr kumimoji="1" lang="ja-JP" altLang="en-US"/>
          </a:p>
        </p:txBody>
      </p:sp>
    </p:spTree>
    <p:extLst>
      <p:ext uri="{BB962C8B-B14F-4D97-AF65-F5344CB8AC3E}">
        <p14:creationId xmlns:p14="http://schemas.microsoft.com/office/powerpoint/2010/main" val="385674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943452-9C95-4CEB-BF7B-C58F8AED0327}" type="slidenum">
              <a:rPr kumimoji="1" lang="ja-JP" altLang="en-US" smtClean="0"/>
              <a:t>17</a:t>
            </a:fld>
            <a:endParaRPr kumimoji="1" lang="ja-JP" altLang="en-US"/>
          </a:p>
        </p:txBody>
      </p:sp>
    </p:spTree>
    <p:extLst>
      <p:ext uri="{BB962C8B-B14F-4D97-AF65-F5344CB8AC3E}">
        <p14:creationId xmlns:p14="http://schemas.microsoft.com/office/powerpoint/2010/main" val="405455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943452-9C95-4CEB-BF7B-C58F8AED0327}" type="slidenum">
              <a:rPr kumimoji="1" lang="ja-JP" altLang="en-US" smtClean="0"/>
              <a:t>19</a:t>
            </a:fld>
            <a:endParaRPr kumimoji="1" lang="ja-JP" altLang="en-US"/>
          </a:p>
        </p:txBody>
      </p:sp>
    </p:spTree>
    <p:extLst>
      <p:ext uri="{BB962C8B-B14F-4D97-AF65-F5344CB8AC3E}">
        <p14:creationId xmlns:p14="http://schemas.microsoft.com/office/powerpoint/2010/main" val="360876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A943452-9C95-4CEB-BF7B-C58F8AED0327}" type="slidenum">
              <a:rPr kumimoji="1" lang="ja-JP" altLang="en-US" smtClean="0"/>
              <a:t>21</a:t>
            </a:fld>
            <a:endParaRPr kumimoji="1" lang="ja-JP" altLang="en-US"/>
          </a:p>
        </p:txBody>
      </p:sp>
    </p:spTree>
    <p:extLst>
      <p:ext uri="{BB962C8B-B14F-4D97-AF65-F5344CB8AC3E}">
        <p14:creationId xmlns:p14="http://schemas.microsoft.com/office/powerpoint/2010/main" val="23535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943452-9C95-4CEB-BF7B-C58F8AED0327}" type="slidenum">
              <a:rPr kumimoji="1" lang="ja-JP" altLang="en-US" smtClean="0"/>
              <a:t>27</a:t>
            </a:fld>
            <a:endParaRPr kumimoji="1" lang="ja-JP" altLang="en-US"/>
          </a:p>
        </p:txBody>
      </p:sp>
    </p:spTree>
    <p:extLst>
      <p:ext uri="{BB962C8B-B14F-4D97-AF65-F5344CB8AC3E}">
        <p14:creationId xmlns:p14="http://schemas.microsoft.com/office/powerpoint/2010/main" val="331052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943452-9C95-4CEB-BF7B-C58F8AED0327}" type="slidenum">
              <a:rPr kumimoji="1" lang="ja-JP" altLang="en-US" smtClean="0"/>
              <a:t>39</a:t>
            </a:fld>
            <a:endParaRPr kumimoji="1" lang="ja-JP" altLang="en-US"/>
          </a:p>
        </p:txBody>
      </p:sp>
    </p:spTree>
    <p:extLst>
      <p:ext uri="{BB962C8B-B14F-4D97-AF65-F5344CB8AC3E}">
        <p14:creationId xmlns:p14="http://schemas.microsoft.com/office/powerpoint/2010/main" val="76393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a:prstGeom prst="rect">
            <a:avLst/>
          </a:prstGeom>
        </p:spPr>
        <p:txBody>
          <a:bodyPr/>
          <a:lstStyle/>
          <a:p>
            <a:r>
              <a:rPr lang="ja-JP" altLang="en-US" dirty="0"/>
              <a:t>マスタ タイトルの書式設定</a:t>
            </a:r>
          </a:p>
        </p:txBody>
      </p:sp>
      <p:sp>
        <p:nvSpPr>
          <p:cNvPr id="3" name="サブタイトル 2"/>
          <p:cNvSpPr>
            <a:spLocks noGrp="1"/>
          </p:cNvSpPr>
          <p:nvPr>
            <p:ph type="subTitle" idx="1"/>
          </p:nvPr>
        </p:nvSpPr>
        <p:spPr>
          <a:xfrm>
            <a:off x="1485901" y="3886200"/>
            <a:ext cx="6934200" cy="1752600"/>
          </a:xfrm>
          <a:prstGeom prst="rect">
            <a:avLst/>
          </a:prstGeom>
        </p:spPr>
        <p:txBody>
          <a:bodyPr/>
          <a:lstStyle>
            <a:lvl1pPr marL="0" indent="0" algn="ctr">
              <a:buNone/>
              <a:defRPr>
                <a:solidFill>
                  <a:schemeClr val="tx1">
                    <a:tint val="75000"/>
                  </a:schemeClr>
                </a:solidFill>
              </a:defRPr>
            </a:lvl1pPr>
            <a:lvl2pPr marL="478940" indent="0" algn="ctr">
              <a:buNone/>
              <a:defRPr>
                <a:solidFill>
                  <a:schemeClr val="tx1">
                    <a:tint val="75000"/>
                  </a:schemeClr>
                </a:solidFill>
              </a:defRPr>
            </a:lvl2pPr>
            <a:lvl3pPr marL="957879" indent="0" algn="ctr">
              <a:buNone/>
              <a:defRPr>
                <a:solidFill>
                  <a:schemeClr val="tx1">
                    <a:tint val="75000"/>
                  </a:schemeClr>
                </a:solidFill>
              </a:defRPr>
            </a:lvl3pPr>
            <a:lvl4pPr marL="1436819" indent="0" algn="ctr">
              <a:buNone/>
              <a:defRPr>
                <a:solidFill>
                  <a:schemeClr val="tx1">
                    <a:tint val="75000"/>
                  </a:schemeClr>
                </a:solidFill>
              </a:defRPr>
            </a:lvl4pPr>
            <a:lvl5pPr marL="1915758" indent="0" algn="ctr">
              <a:buNone/>
              <a:defRPr>
                <a:solidFill>
                  <a:schemeClr val="tx1">
                    <a:tint val="75000"/>
                  </a:schemeClr>
                </a:solidFill>
              </a:defRPr>
            </a:lvl5pPr>
            <a:lvl6pPr marL="2394698" indent="0" algn="ctr">
              <a:buNone/>
              <a:defRPr>
                <a:solidFill>
                  <a:schemeClr val="tx1">
                    <a:tint val="75000"/>
                  </a:schemeClr>
                </a:solidFill>
              </a:defRPr>
            </a:lvl6pPr>
            <a:lvl7pPr marL="2873637" indent="0" algn="ctr">
              <a:buNone/>
              <a:defRPr>
                <a:solidFill>
                  <a:schemeClr val="tx1">
                    <a:tint val="75000"/>
                  </a:schemeClr>
                </a:solidFill>
              </a:defRPr>
            </a:lvl7pPr>
            <a:lvl8pPr marL="3352576" indent="0" algn="ctr">
              <a:buNone/>
              <a:defRPr>
                <a:solidFill>
                  <a:schemeClr val="tx1">
                    <a:tint val="75000"/>
                  </a:schemeClr>
                </a:solidFill>
              </a:defRPr>
            </a:lvl8pPr>
            <a:lvl9pPr marL="3831516" indent="0" algn="ctr">
              <a:buNone/>
              <a:defRPr>
                <a:solidFill>
                  <a:schemeClr val="tx1">
                    <a:tint val="75000"/>
                  </a:schemeClr>
                </a:solidFill>
              </a:defRPr>
            </a:lvl9pPr>
          </a:lstStyle>
          <a:p>
            <a:r>
              <a:rPr lang="ja-JP" altLang="en-US"/>
              <a:t>マスタ サブタイトルの書式設定</a:t>
            </a:r>
          </a:p>
        </p:txBody>
      </p:sp>
      <p:pic>
        <p:nvPicPr>
          <p:cNvPr id="7" name="図 6" descr="back_template.jpg"/>
          <p:cNvPicPr>
            <a:picLocks noChangeAspect="1"/>
          </p:cNvPicPr>
          <p:nvPr userDrawn="1"/>
        </p:nvPicPr>
        <p:blipFill>
          <a:blip r:embed="rId2"/>
          <a:stretch>
            <a:fillRect/>
          </a:stretch>
        </p:blipFill>
        <p:spPr>
          <a:xfrm>
            <a:off x="0" y="0"/>
            <a:ext cx="9930114" cy="6875999"/>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98307" y="2312285"/>
            <a:ext cx="3287489" cy="1791425"/>
          </a:xfrm>
          <a:prstGeom prst="rect">
            <a:avLst/>
          </a:prstGeom>
        </p:spPr>
      </p:pic>
      <p:sp>
        <p:nvSpPr>
          <p:cNvPr id="9" name="テキスト ボックス 8"/>
          <p:cNvSpPr txBox="1"/>
          <p:nvPr userDrawn="1"/>
        </p:nvSpPr>
        <p:spPr>
          <a:xfrm>
            <a:off x="5057271" y="2115391"/>
            <a:ext cx="4346504" cy="2185214"/>
          </a:xfrm>
          <a:prstGeom prst="rect">
            <a:avLst/>
          </a:prstGeom>
          <a:noFill/>
        </p:spPr>
        <p:txBody>
          <a:bodyPr wrap="square" rtlCol="0">
            <a:spAutoFit/>
          </a:bodyPr>
          <a:lstStyle/>
          <a:p>
            <a:pPr algn="l"/>
            <a:r>
              <a:rPr kumimoji="1" lang="ja-JP" altLang="en-US" sz="2800" b="1" dirty="0">
                <a:solidFill>
                  <a:schemeClr val="bg1"/>
                </a:solidFill>
                <a:latin typeface="+mj-ea"/>
                <a:ea typeface="+mj-ea"/>
              </a:rPr>
              <a:t>バージョン比較資料</a:t>
            </a:r>
            <a:endParaRPr kumimoji="1" lang="en-US" altLang="ja-JP" sz="2800" b="1" dirty="0">
              <a:solidFill>
                <a:schemeClr val="bg1"/>
              </a:solidFill>
              <a:latin typeface="+mj-ea"/>
              <a:ea typeface="+mj-ea"/>
            </a:endParaRPr>
          </a:p>
          <a:p>
            <a:pPr algn="ctr"/>
            <a:endParaRPr kumimoji="1" lang="en-US" altLang="ja-JP" sz="2800" b="1" dirty="0">
              <a:solidFill>
                <a:schemeClr val="bg1"/>
              </a:solidFill>
              <a:latin typeface="+mj-ea"/>
              <a:ea typeface="+mj-ea"/>
            </a:endParaRPr>
          </a:p>
          <a:p>
            <a:pPr algn="l"/>
            <a:r>
              <a:rPr kumimoji="1" lang="ja-JP" altLang="en-US" sz="2000" b="1" dirty="0">
                <a:solidFill>
                  <a:schemeClr val="bg1"/>
                </a:solidFill>
                <a:latin typeface="+mj-ea"/>
                <a:ea typeface="+mj-ea"/>
              </a:rPr>
              <a:t>■比較対象バージョン</a:t>
            </a:r>
            <a:endParaRPr kumimoji="1" lang="en-US" altLang="ja-JP" sz="2000" b="1" dirty="0">
              <a:solidFill>
                <a:schemeClr val="bg1"/>
              </a:solidFill>
              <a:latin typeface="+mj-ea"/>
              <a:ea typeface="+mj-ea"/>
            </a:endParaRPr>
          </a:p>
          <a:p>
            <a:pPr algn="l"/>
            <a:r>
              <a:rPr kumimoji="1" lang="ja-JP" altLang="en-US" sz="2000" b="1" dirty="0">
                <a:solidFill>
                  <a:schemeClr val="bg1"/>
                </a:solidFill>
                <a:latin typeface="+mj-ea"/>
                <a:ea typeface="+mj-ea"/>
              </a:rPr>
              <a:t>・サイボウズ </a:t>
            </a:r>
            <a:r>
              <a:rPr kumimoji="1" lang="en-US" altLang="ja-JP" sz="2000" b="1" dirty="0">
                <a:solidFill>
                  <a:schemeClr val="bg1"/>
                </a:solidFill>
                <a:latin typeface="+mj-ea"/>
                <a:ea typeface="+mj-ea"/>
              </a:rPr>
              <a:t>Office 8</a:t>
            </a:r>
          </a:p>
          <a:p>
            <a:pPr algn="l"/>
            <a:r>
              <a:rPr kumimoji="1" lang="ja-JP" altLang="en-US" sz="2000" b="1" dirty="0">
                <a:solidFill>
                  <a:schemeClr val="bg1"/>
                </a:solidFill>
                <a:latin typeface="+mj-ea"/>
                <a:ea typeface="+mj-ea"/>
              </a:rPr>
              <a:t>・サイボウズ </a:t>
            </a:r>
            <a:r>
              <a:rPr kumimoji="1" lang="en-US" altLang="ja-JP" sz="2000" b="1" dirty="0">
                <a:solidFill>
                  <a:schemeClr val="bg1"/>
                </a:solidFill>
                <a:latin typeface="+mj-ea"/>
                <a:ea typeface="+mj-ea"/>
              </a:rPr>
              <a:t>Office 9</a:t>
            </a:r>
          </a:p>
          <a:p>
            <a:pPr algn="l"/>
            <a:r>
              <a:rPr kumimoji="1" lang="ja-JP" altLang="en-US" sz="2000" b="1" dirty="0">
                <a:solidFill>
                  <a:schemeClr val="bg1"/>
                </a:solidFill>
                <a:latin typeface="+mj-ea"/>
                <a:ea typeface="+mj-ea"/>
              </a:rPr>
              <a:t>・サイボウズ </a:t>
            </a:r>
            <a:r>
              <a:rPr kumimoji="1" lang="en-US" altLang="ja-JP" sz="2000" b="1" dirty="0">
                <a:solidFill>
                  <a:schemeClr val="bg1"/>
                </a:solidFill>
                <a:latin typeface="+mj-ea"/>
                <a:ea typeface="+mj-ea"/>
              </a:rPr>
              <a:t>Office 10</a:t>
            </a:r>
            <a:endParaRPr kumimoji="1" lang="ja-JP" altLang="en-US" sz="2000" b="1" dirty="0">
              <a:solidFill>
                <a:schemeClr val="bg1"/>
              </a:solidFill>
              <a:latin typeface="+mj-ea"/>
              <a:ea typeface="+mj-ea"/>
            </a:endParaRPr>
          </a:p>
        </p:txBody>
      </p:sp>
      <p:sp>
        <p:nvSpPr>
          <p:cNvPr id="12" name="テキスト ボックス 11"/>
          <p:cNvSpPr txBox="1"/>
          <p:nvPr userDrawn="1"/>
        </p:nvSpPr>
        <p:spPr>
          <a:xfrm>
            <a:off x="7437371" y="5840004"/>
            <a:ext cx="1966404" cy="338554"/>
          </a:xfrm>
          <a:prstGeom prst="rect">
            <a:avLst/>
          </a:prstGeom>
          <a:noFill/>
        </p:spPr>
        <p:txBody>
          <a:bodyPr wrap="none" rtlCol="0">
            <a:spAutoFit/>
          </a:bodyPr>
          <a:lstStyle/>
          <a:p>
            <a:pPr algn="r"/>
            <a:r>
              <a:rPr lang="ja-JP" altLang="en-US" sz="1600" dirty="0">
                <a:solidFill>
                  <a:srgbClr val="FFFFFF"/>
                </a:solidFill>
                <a:latin typeface="+mn-ea"/>
              </a:rPr>
              <a:t>サイボウズ株式会社</a:t>
            </a:r>
            <a:endParaRPr kumimoji="1" lang="ja-JP" altLang="en-US" sz="1600" dirty="0">
              <a:solidFill>
                <a:srgbClr val="FFFFFF"/>
              </a:solidFill>
              <a:latin typeface="+mn-ea"/>
            </a:endParaRPr>
          </a:p>
        </p:txBody>
      </p:sp>
      <p:sp>
        <p:nvSpPr>
          <p:cNvPr id="13" name="テキスト ボックス 12"/>
          <p:cNvSpPr txBox="1"/>
          <p:nvPr userDrawn="1"/>
        </p:nvSpPr>
        <p:spPr>
          <a:xfrm>
            <a:off x="8223644" y="6156400"/>
            <a:ext cx="1180131" cy="230832"/>
          </a:xfrm>
          <a:prstGeom prst="rect">
            <a:avLst/>
          </a:prstGeom>
          <a:noFill/>
        </p:spPr>
        <p:txBody>
          <a:bodyPr wrap="none" rtlCol="0">
            <a:spAutoFit/>
          </a:bodyPr>
          <a:lstStyle/>
          <a:p>
            <a:pPr algn="r"/>
            <a:r>
              <a:rPr lang="en-US" altLang="ja-JP" sz="900" dirty="0" smtClean="0">
                <a:solidFill>
                  <a:srgbClr val="FFFFFF"/>
                </a:solidFill>
                <a:latin typeface="+mj-ea"/>
                <a:ea typeface="+mj-ea"/>
              </a:rPr>
              <a:t>Copyright</a:t>
            </a:r>
            <a:r>
              <a:rPr lang="en-US" altLang="ja-JP" sz="900" baseline="0" dirty="0" smtClean="0">
                <a:solidFill>
                  <a:srgbClr val="FFFFFF"/>
                </a:solidFill>
                <a:latin typeface="+mj-ea"/>
                <a:ea typeface="+mj-ea"/>
              </a:rPr>
              <a:t> </a:t>
            </a:r>
            <a:r>
              <a:rPr lang="en-US" altLang="ja-JP" sz="900" baseline="0" dirty="0" err="1" smtClean="0">
                <a:solidFill>
                  <a:srgbClr val="FFFFFF"/>
                </a:solidFill>
                <a:latin typeface="+mj-ea"/>
                <a:ea typeface="+mj-ea"/>
              </a:rPr>
              <a:t>Cybozu</a:t>
            </a:r>
            <a:endParaRPr lang="ja-JP" altLang="en-US" sz="900" dirty="0">
              <a:solidFill>
                <a:srgbClr val="FFFFFF"/>
              </a:solidFill>
              <a:latin typeface="+mj-ea"/>
              <a:ea typeface="+mj-ea"/>
            </a:endParaRPr>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descr="bar_template.jpg"/>
          <p:cNvPicPr>
            <a:picLocks noChangeAspect="1"/>
          </p:cNvPicPr>
          <p:nvPr userDrawn="1"/>
        </p:nvPicPr>
        <p:blipFill>
          <a:blip r:embed="rId2"/>
          <a:stretch>
            <a:fillRect/>
          </a:stretch>
        </p:blipFill>
        <p:spPr>
          <a:xfrm>
            <a:off x="-5083" y="77"/>
            <a:ext cx="9930133" cy="1068942"/>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23075" y="73435"/>
            <a:ext cx="1692399" cy="922225"/>
          </a:xfrm>
          <a:prstGeom prst="rect">
            <a:avLst/>
          </a:prstGeom>
        </p:spPr>
      </p:pic>
      <p:sp>
        <p:nvSpPr>
          <p:cNvPr id="9" name="テキスト ボックス 8"/>
          <p:cNvSpPr txBox="1"/>
          <p:nvPr userDrawn="1"/>
        </p:nvSpPr>
        <p:spPr>
          <a:xfrm>
            <a:off x="330192" y="338665"/>
            <a:ext cx="184731" cy="461665"/>
          </a:xfrm>
          <a:prstGeom prst="rect">
            <a:avLst/>
          </a:prstGeom>
          <a:noFill/>
        </p:spPr>
        <p:txBody>
          <a:bodyPr wrap="none" rtlCol="0">
            <a:spAutoFit/>
          </a:bodyPr>
          <a:lstStyle/>
          <a:p>
            <a:endParaRPr kumimoji="1" lang="ja-JP" altLang="en-US" sz="2400" b="1" dirty="0">
              <a:solidFill>
                <a:schemeClr val="bg1"/>
              </a:solidFill>
              <a:latin typeface="+mj-ea"/>
              <a:ea typeface="+mj-ea"/>
            </a:endParaRPr>
          </a:p>
        </p:txBody>
      </p:sp>
      <p:sp>
        <p:nvSpPr>
          <p:cNvPr id="12" name="テキスト ボックス 11"/>
          <p:cNvSpPr txBox="1"/>
          <p:nvPr userDrawn="1"/>
        </p:nvSpPr>
        <p:spPr>
          <a:xfrm>
            <a:off x="8054778" y="6387232"/>
            <a:ext cx="1180131" cy="230832"/>
          </a:xfrm>
          <a:prstGeom prst="rect">
            <a:avLst/>
          </a:prstGeom>
          <a:noFill/>
        </p:spPr>
        <p:txBody>
          <a:bodyPr wrap="none" rtlCol="0">
            <a:spAutoFit/>
          </a:bodyPr>
          <a:lstStyle/>
          <a:p>
            <a:pPr algn="r"/>
            <a:r>
              <a:rPr lang="en-US" altLang="ja-JP" sz="900" dirty="0" smtClean="0">
                <a:latin typeface="+mj-ea"/>
                <a:ea typeface="+mj-ea"/>
              </a:rPr>
              <a:t>Copyright </a:t>
            </a:r>
            <a:r>
              <a:rPr lang="en-US" altLang="ja-JP" sz="900" dirty="0" err="1" smtClean="0">
                <a:latin typeface="+mj-ea"/>
                <a:ea typeface="+mj-ea"/>
              </a:rPr>
              <a:t>Cybozu</a:t>
            </a:r>
            <a:endParaRPr lang="en-US" altLang="ja-JP" sz="900" dirty="0" smtClean="0">
              <a:latin typeface="+mj-ea"/>
              <a:ea typeface="+mj-ea"/>
            </a:endParaRPr>
          </a:p>
        </p:txBody>
      </p:sp>
      <p:sp>
        <p:nvSpPr>
          <p:cNvPr id="3" name="スライド番号プレースホルダー 2"/>
          <p:cNvSpPr>
            <a:spLocks noGrp="1"/>
          </p:cNvSpPr>
          <p:nvPr>
            <p:ph type="sldNum" sz="quarter" idx="10"/>
          </p:nvPr>
        </p:nvSpPr>
        <p:spPr>
          <a:xfrm>
            <a:off x="212635" y="6356350"/>
            <a:ext cx="386805" cy="365125"/>
          </a:xfrm>
          <a:prstGeom prst="rect">
            <a:avLst/>
          </a:prstGeom>
        </p:spPr>
        <p:txBody>
          <a:bodyPr/>
          <a:lstStyle>
            <a:lvl1pPr>
              <a:defRPr sz="1200"/>
            </a:lvl1pPr>
          </a:lstStyle>
          <a:p>
            <a:fld id="{0FEDF257-E9DE-47AD-A871-A7339627178B}"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pic>
        <p:nvPicPr>
          <p:cNvPr id="8" name="図 7" descr="bar_template.jpg"/>
          <p:cNvPicPr>
            <a:picLocks noChangeAspect="1"/>
          </p:cNvPicPr>
          <p:nvPr userDrawn="1"/>
        </p:nvPicPr>
        <p:blipFill>
          <a:blip r:embed="rId2"/>
          <a:stretch>
            <a:fillRect/>
          </a:stretch>
        </p:blipFill>
        <p:spPr>
          <a:xfrm>
            <a:off x="-1" y="1824565"/>
            <a:ext cx="9910243" cy="3208869"/>
          </a:xfrm>
          <a:prstGeom prst="rect">
            <a:avLst/>
          </a:prstGeom>
        </p:spPr>
      </p:pic>
      <p:sp>
        <p:nvSpPr>
          <p:cNvPr id="10" name="テキスト ボックス 9"/>
          <p:cNvSpPr txBox="1"/>
          <p:nvPr userDrawn="1"/>
        </p:nvSpPr>
        <p:spPr>
          <a:xfrm>
            <a:off x="8054778" y="6387232"/>
            <a:ext cx="1180131" cy="230832"/>
          </a:xfrm>
          <a:prstGeom prst="rect">
            <a:avLst/>
          </a:prstGeom>
          <a:noFill/>
        </p:spPr>
        <p:txBody>
          <a:bodyPr wrap="none" rtlCol="0">
            <a:spAutoFit/>
          </a:bodyPr>
          <a:lstStyle/>
          <a:p>
            <a:pPr algn="r"/>
            <a:r>
              <a:rPr kumimoji="1" lang="en-US" altLang="ja-JP" sz="900" kern="1200" dirty="0" smtClean="0">
                <a:solidFill>
                  <a:schemeClr val="tx1"/>
                </a:solidFill>
                <a:latin typeface="+mj-ea"/>
                <a:ea typeface="+mn-ea"/>
                <a:cs typeface="+mn-cs"/>
              </a:rPr>
              <a:t>Copyright </a:t>
            </a:r>
            <a:r>
              <a:rPr kumimoji="1" lang="en-US" altLang="ja-JP" sz="900" kern="1200" dirty="0" err="1" smtClean="0">
                <a:solidFill>
                  <a:schemeClr val="tx1"/>
                </a:solidFill>
                <a:latin typeface="+mj-ea"/>
                <a:ea typeface="+mn-ea"/>
                <a:cs typeface="+mn-cs"/>
              </a:rPr>
              <a:t>Cybozu</a:t>
            </a:r>
            <a:endParaRPr kumimoji="1" lang="en-US" altLang="ja-JP" sz="900" kern="1200" dirty="0" smtClean="0">
              <a:solidFill>
                <a:schemeClr val="tx1"/>
              </a:solidFill>
              <a:latin typeface="+mj-ea"/>
              <a:ea typeface="+mn-ea"/>
              <a:cs typeface="+mn-cs"/>
            </a:endParaRPr>
          </a:p>
        </p:txBody>
      </p:sp>
      <p:pic>
        <p:nvPicPr>
          <p:cNvPr id="11" name="図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4283" y="2921224"/>
            <a:ext cx="1930524" cy="1051985"/>
          </a:xfrm>
          <a:prstGeom prst="rect">
            <a:avLst/>
          </a:prstGeom>
        </p:spPr>
      </p:pic>
      <p:sp>
        <p:nvSpPr>
          <p:cNvPr id="9" name="スライド番号プレースホルダー 2"/>
          <p:cNvSpPr>
            <a:spLocks noGrp="1"/>
          </p:cNvSpPr>
          <p:nvPr>
            <p:ph type="sldNum" sz="quarter" idx="10"/>
          </p:nvPr>
        </p:nvSpPr>
        <p:spPr>
          <a:xfrm>
            <a:off x="212635" y="6356350"/>
            <a:ext cx="386805" cy="365125"/>
          </a:xfrm>
          <a:prstGeom prst="rect">
            <a:avLst/>
          </a:prstGeom>
        </p:spPr>
        <p:txBody>
          <a:bodyPr/>
          <a:lstStyle>
            <a:lvl1pPr>
              <a:defRPr sz="1200"/>
            </a:lvl1pPr>
          </a:lstStyle>
          <a:p>
            <a:fld id="{0FEDF257-E9DE-47AD-A871-A7339627178B}"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0FEDF257-E9DE-47AD-A871-A7339627178B}" type="slidenum">
              <a:rPr lang="ja-JP" altLang="en-US" smtClean="0"/>
              <a:pPr/>
              <a:t>‹#›</a:t>
            </a:fld>
            <a:endParaRPr lang="ja-JP" altLang="en-US"/>
          </a:p>
        </p:txBody>
      </p:sp>
      <p:sp>
        <p:nvSpPr>
          <p:cNvPr id="3" name="テキスト ボックス 2"/>
          <p:cNvSpPr txBox="1"/>
          <p:nvPr userDrawn="1"/>
        </p:nvSpPr>
        <p:spPr>
          <a:xfrm>
            <a:off x="8054778" y="6387232"/>
            <a:ext cx="1180131" cy="230832"/>
          </a:xfrm>
          <a:prstGeom prst="rect">
            <a:avLst/>
          </a:prstGeom>
          <a:noFill/>
        </p:spPr>
        <p:txBody>
          <a:bodyPr wrap="none" rtlCol="0">
            <a:spAutoFit/>
          </a:bodyPr>
          <a:lstStyle/>
          <a:p>
            <a:pPr algn="r"/>
            <a:r>
              <a:rPr kumimoji="1" lang="en-US" altLang="ja-JP" sz="900" kern="1200" dirty="0" smtClean="0">
                <a:solidFill>
                  <a:schemeClr val="tx1"/>
                </a:solidFill>
                <a:latin typeface="+mj-ea"/>
                <a:ea typeface="+mn-ea"/>
                <a:cs typeface="+mn-cs"/>
              </a:rPr>
              <a:t>Copyright </a:t>
            </a:r>
            <a:r>
              <a:rPr kumimoji="1" lang="en-US" altLang="ja-JP" sz="900" kern="1200" dirty="0" err="1" smtClean="0">
                <a:solidFill>
                  <a:schemeClr val="tx1"/>
                </a:solidFill>
                <a:latin typeface="+mj-ea"/>
                <a:ea typeface="+mn-ea"/>
                <a:cs typeface="+mn-cs"/>
              </a:rPr>
              <a:t>Cybozu</a:t>
            </a:r>
            <a:endParaRPr kumimoji="1" lang="en-US" altLang="ja-JP" sz="900" kern="1200" dirty="0" smtClean="0">
              <a:solidFill>
                <a:schemeClr val="tx1"/>
              </a:solidFill>
              <a:latin typeface="+mj-ea"/>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9100" y="236539"/>
            <a:ext cx="8915400" cy="794380"/>
          </a:xfrm>
          <a:prstGeom prst="rect">
            <a:avLst/>
          </a:prstGeom>
        </p:spPr>
        <p:txBody>
          <a:bodyPr/>
          <a:lstStyle/>
          <a:p>
            <a:r>
              <a:rPr lang="ja-JP" altLang="en-US" dirty="0"/>
              <a:t>マスタ タイトルの書式設定</a:t>
            </a:r>
          </a:p>
        </p:txBody>
      </p:sp>
      <p:sp>
        <p:nvSpPr>
          <p:cNvPr id="8" name="スライド番号プレースホルダー 2"/>
          <p:cNvSpPr>
            <a:spLocks noGrp="1"/>
          </p:cNvSpPr>
          <p:nvPr>
            <p:ph type="sldNum" sz="quarter" idx="10"/>
          </p:nvPr>
        </p:nvSpPr>
        <p:spPr>
          <a:xfrm>
            <a:off x="146640" y="6441088"/>
            <a:ext cx="543909" cy="365125"/>
          </a:xfrm>
          <a:prstGeom prst="rect">
            <a:avLst/>
          </a:prstGeom>
        </p:spPr>
        <p:txBody>
          <a:bodyPr/>
          <a:lstStyle>
            <a:lvl1pPr>
              <a:defRPr sz="1200"/>
            </a:lvl1pPr>
          </a:lstStyle>
          <a:p>
            <a:fld id="{0FEDF257-E9DE-47AD-A871-A7339627178B}" type="slidenum">
              <a:rPr lang="ja-JP" altLang="en-US" smtClean="0"/>
              <a:pPr/>
              <a:t>‹#›</a:t>
            </a:fld>
            <a:endParaRPr lang="ja-JP" altLang="en-US" dirty="0"/>
          </a:p>
        </p:txBody>
      </p:sp>
      <p:sp>
        <p:nvSpPr>
          <p:cNvPr id="4" name="テキスト ボックス 3"/>
          <p:cNvSpPr txBox="1"/>
          <p:nvPr userDrawn="1"/>
        </p:nvSpPr>
        <p:spPr>
          <a:xfrm>
            <a:off x="8054778" y="6387232"/>
            <a:ext cx="1180131" cy="230832"/>
          </a:xfrm>
          <a:prstGeom prst="rect">
            <a:avLst/>
          </a:prstGeom>
          <a:noFill/>
        </p:spPr>
        <p:txBody>
          <a:bodyPr wrap="none" rtlCol="0">
            <a:spAutoFit/>
          </a:bodyPr>
          <a:lstStyle/>
          <a:p>
            <a:pPr algn="r"/>
            <a:r>
              <a:rPr kumimoji="1" lang="en-US" altLang="ja-JP" sz="900" kern="1200" dirty="0" smtClean="0">
                <a:solidFill>
                  <a:schemeClr val="tx1"/>
                </a:solidFill>
                <a:latin typeface="+mj-ea"/>
                <a:ea typeface="+mn-ea"/>
                <a:cs typeface="+mn-cs"/>
              </a:rPr>
              <a:t>Copyright </a:t>
            </a:r>
            <a:r>
              <a:rPr kumimoji="1" lang="en-US" altLang="ja-JP" sz="900" kern="1200" dirty="0" err="1" smtClean="0">
                <a:solidFill>
                  <a:schemeClr val="tx1"/>
                </a:solidFill>
                <a:latin typeface="+mj-ea"/>
                <a:ea typeface="+mn-ea"/>
                <a:cs typeface="+mn-cs"/>
              </a:rPr>
              <a:t>Cybozu</a:t>
            </a:r>
            <a:endParaRPr kumimoji="1" lang="en-US" altLang="ja-JP" sz="900" kern="1200" dirty="0" smtClean="0">
              <a:solidFill>
                <a:schemeClr val="tx1"/>
              </a:solidFill>
              <a:latin typeface="+mj-ea"/>
              <a:ea typeface="+mn-ea"/>
              <a:cs typeface="+mn-cs"/>
            </a:endParaRPr>
          </a:p>
        </p:txBody>
      </p:sp>
    </p:spTree>
    <p:extLst>
      <p:ext uri="{BB962C8B-B14F-4D97-AF65-F5344CB8AC3E}">
        <p14:creationId xmlns:p14="http://schemas.microsoft.com/office/powerpoint/2010/main" val="338476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19100" y="236539"/>
            <a:ext cx="8915400" cy="79438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95300" y="1447801"/>
            <a:ext cx="8915400" cy="4864099"/>
          </a:xfrm>
          <a:prstGeom prst="rect">
            <a:avLst/>
          </a:prstGeom>
        </p:spPr>
        <p:txBody>
          <a:bodyPr/>
          <a:lstStyle>
            <a:lvl1pPr>
              <a:buClr>
                <a:srgbClr val="1E73A8"/>
              </a:buClr>
              <a:defRPr/>
            </a:lvl1pPr>
            <a:lvl2pPr>
              <a:buClr>
                <a:srgbClr val="1E73A8"/>
              </a:buClr>
              <a:defRPr/>
            </a:lvl2pPr>
            <a:lvl3pPr>
              <a:buClr>
                <a:srgbClr val="1E73A8"/>
              </a:buClr>
              <a:defRPr/>
            </a:lvl3pPr>
            <a:lvl4pPr>
              <a:buClr>
                <a:srgbClr val="1E73A8"/>
              </a:buClr>
              <a:defRPr/>
            </a:lvl4pPr>
            <a:lvl5pPr>
              <a:buClr>
                <a:srgbClr val="1E73A8"/>
              </a:buClr>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スライド番号プレースホルダー 2"/>
          <p:cNvSpPr>
            <a:spLocks noGrp="1"/>
          </p:cNvSpPr>
          <p:nvPr>
            <p:ph type="sldNum" sz="quarter" idx="10"/>
          </p:nvPr>
        </p:nvSpPr>
        <p:spPr>
          <a:xfrm>
            <a:off x="146640" y="6441088"/>
            <a:ext cx="543909" cy="365125"/>
          </a:xfrm>
          <a:prstGeom prst="rect">
            <a:avLst/>
          </a:prstGeom>
        </p:spPr>
        <p:txBody>
          <a:bodyPr/>
          <a:lstStyle>
            <a:lvl1pPr>
              <a:defRPr sz="1200"/>
            </a:lvl1pPr>
          </a:lstStyle>
          <a:p>
            <a:fld id="{0FEDF257-E9DE-47AD-A871-A7339627178B}" type="slidenum">
              <a:rPr lang="ja-JP" altLang="en-US" smtClean="0"/>
              <a:pPr/>
              <a:t>‹#›</a:t>
            </a:fld>
            <a:endParaRPr lang="ja-JP" altLang="en-US" dirty="0"/>
          </a:p>
        </p:txBody>
      </p:sp>
      <p:sp>
        <p:nvSpPr>
          <p:cNvPr id="5" name="テキスト ボックス 4"/>
          <p:cNvSpPr txBox="1"/>
          <p:nvPr userDrawn="1"/>
        </p:nvSpPr>
        <p:spPr>
          <a:xfrm>
            <a:off x="8054778" y="6387232"/>
            <a:ext cx="1180131" cy="230832"/>
          </a:xfrm>
          <a:prstGeom prst="rect">
            <a:avLst/>
          </a:prstGeom>
          <a:noFill/>
        </p:spPr>
        <p:txBody>
          <a:bodyPr wrap="none" rtlCol="0">
            <a:spAutoFit/>
          </a:bodyPr>
          <a:lstStyle/>
          <a:p>
            <a:pPr algn="r"/>
            <a:r>
              <a:rPr kumimoji="1" lang="en-US" altLang="ja-JP" sz="900" kern="1200" dirty="0" smtClean="0">
                <a:solidFill>
                  <a:schemeClr val="tx1"/>
                </a:solidFill>
                <a:latin typeface="+mj-ea"/>
                <a:ea typeface="+mn-ea"/>
                <a:cs typeface="+mn-cs"/>
              </a:rPr>
              <a:t>Copyright </a:t>
            </a:r>
            <a:r>
              <a:rPr kumimoji="1" lang="en-US" altLang="ja-JP" sz="900" kern="1200" dirty="0" err="1" smtClean="0">
                <a:solidFill>
                  <a:schemeClr val="tx1"/>
                </a:solidFill>
                <a:latin typeface="+mj-ea"/>
                <a:ea typeface="+mn-ea"/>
                <a:cs typeface="+mn-cs"/>
              </a:rPr>
              <a:t>Cybozu</a:t>
            </a:r>
            <a:endParaRPr kumimoji="1" lang="en-US" altLang="ja-JP" sz="900" kern="1200" dirty="0" smtClean="0">
              <a:solidFill>
                <a:schemeClr val="tx1"/>
              </a:solidFill>
              <a:latin typeface="+mj-ea"/>
              <a:ea typeface="+mn-ea"/>
              <a:cs typeface="+mn-cs"/>
            </a:endParaRPr>
          </a:p>
        </p:txBody>
      </p:sp>
    </p:spTree>
    <p:extLst>
      <p:ext uri="{BB962C8B-B14F-4D97-AF65-F5344CB8AC3E}">
        <p14:creationId xmlns:p14="http://schemas.microsoft.com/office/powerpoint/2010/main" val="220399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番号プレースホルダー 2"/>
          <p:cNvSpPr>
            <a:spLocks noGrp="1"/>
          </p:cNvSpPr>
          <p:nvPr>
            <p:ph type="sldNum" sz="quarter" idx="4"/>
          </p:nvPr>
        </p:nvSpPr>
        <p:spPr>
          <a:xfrm>
            <a:off x="212635" y="6356350"/>
            <a:ext cx="386805" cy="365125"/>
          </a:xfrm>
          <a:prstGeom prst="rect">
            <a:avLst/>
          </a:prstGeom>
        </p:spPr>
        <p:txBody>
          <a:bodyPr/>
          <a:lstStyle>
            <a:lvl1pPr>
              <a:defRPr sz="1200"/>
            </a:lvl1pPr>
          </a:lstStyle>
          <a:p>
            <a:fld id="{0FEDF257-E9DE-47AD-A871-A7339627178B}"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7" r:id="rId5"/>
    <p:sldLayoutId id="2147483658" r:id="rId6"/>
  </p:sldLayoutIdLst>
  <p:hf hdr="0" dt="0"/>
  <p:txStyles>
    <p:titleStyle>
      <a:lvl1pPr algn="ctr" defTabSz="478940" rtl="0" eaLnBrk="1" latinLnBrk="0" hangingPunct="1">
        <a:spcBef>
          <a:spcPct val="0"/>
        </a:spcBef>
        <a:buNone/>
        <a:defRPr kumimoji="1" sz="4600" kern="1200">
          <a:solidFill>
            <a:schemeClr val="tx1"/>
          </a:solidFill>
          <a:latin typeface="+mj-lt"/>
          <a:ea typeface="+mj-ea"/>
          <a:cs typeface="+mj-cs"/>
        </a:defRPr>
      </a:lvl1pPr>
    </p:titleStyle>
    <p:bodyStyle>
      <a:lvl1pPr marL="359204" indent="-359204" algn="l" defTabSz="478940" rtl="0" eaLnBrk="1" latinLnBrk="0" hangingPunct="1">
        <a:spcBef>
          <a:spcPct val="20000"/>
        </a:spcBef>
        <a:buFont typeface="Arial"/>
        <a:buChar char="•"/>
        <a:defRPr kumimoji="1" sz="3300" kern="1200">
          <a:solidFill>
            <a:schemeClr val="tx1"/>
          </a:solidFill>
          <a:latin typeface="+mn-lt"/>
          <a:ea typeface="+mn-ea"/>
          <a:cs typeface="+mn-cs"/>
        </a:defRPr>
      </a:lvl1pPr>
      <a:lvl2pPr marL="778276" indent="-299337" algn="l" defTabSz="478940" rtl="0" eaLnBrk="1" latinLnBrk="0" hangingPunct="1">
        <a:spcBef>
          <a:spcPct val="20000"/>
        </a:spcBef>
        <a:buFont typeface="Arial"/>
        <a:buChar char="–"/>
        <a:defRPr kumimoji="1" sz="2900" kern="1200">
          <a:solidFill>
            <a:schemeClr val="tx1"/>
          </a:solidFill>
          <a:latin typeface="+mn-lt"/>
          <a:ea typeface="+mn-ea"/>
          <a:cs typeface="+mn-cs"/>
        </a:defRPr>
      </a:lvl2pPr>
      <a:lvl3pPr marL="1197349" indent="-239469" algn="l" defTabSz="478940" rtl="0" eaLnBrk="1" latinLnBrk="0" hangingPunct="1">
        <a:spcBef>
          <a:spcPct val="20000"/>
        </a:spcBef>
        <a:buFont typeface="Arial"/>
        <a:buChar char="•"/>
        <a:defRPr kumimoji="1" sz="2500" kern="1200">
          <a:solidFill>
            <a:schemeClr val="tx1"/>
          </a:solidFill>
          <a:latin typeface="+mn-lt"/>
          <a:ea typeface="+mn-ea"/>
          <a:cs typeface="+mn-cs"/>
        </a:defRPr>
      </a:lvl3pPr>
      <a:lvl4pPr marL="1676288"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4pPr>
      <a:lvl5pPr marL="2155228"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5pPr>
      <a:lvl6pPr marL="2634167"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6pPr>
      <a:lvl7pPr marL="3113107"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7pPr>
      <a:lvl8pPr marL="3592047"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8pPr>
      <a:lvl9pPr marL="4070986"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gif"/><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9" Type="http://schemas.openxmlformats.org/officeDocument/2006/relationships/image" Target="../media/image86.png"/><Relationship Id="rId10" Type="http://schemas.openxmlformats.org/officeDocument/2006/relationships/image" Target="../media/image87.tiff"/><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 Id="rId8" Type="http://schemas.openxmlformats.org/officeDocument/2006/relationships/image" Target="../media/image95.png"/><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9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image" Target="../media/image100.PNG"/><Relationship Id="rId7" Type="http://schemas.openxmlformats.org/officeDocument/2006/relationships/image" Target="../media/image101.png"/><Relationship Id="rId8" Type="http://schemas.openxmlformats.org/officeDocument/2006/relationships/image" Target="../media/image102.png"/><Relationship Id="rId9" Type="http://schemas.openxmlformats.org/officeDocument/2006/relationships/image" Target="../media/image103.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ng"/></Relationships>
</file>

<file path=ppt/slides/_rels/slide19.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image" Target="../media/image40.png"/><Relationship Id="rId8" Type="http://schemas.openxmlformats.org/officeDocument/2006/relationships/image" Target="../media/image109.png"/><Relationship Id="rId9" Type="http://schemas.openxmlformats.org/officeDocument/2006/relationships/image" Target="../media/image110.png"/><Relationship Id="rId10" Type="http://schemas.openxmlformats.org/officeDocument/2006/relationships/image" Target="../media/image111.png"/><Relationship Id="rId11" Type="http://schemas.openxmlformats.org/officeDocument/2006/relationships/image" Target="../media/image112.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9.png"/><Relationship Id="rId3" Type="http://schemas.openxmlformats.org/officeDocument/2006/relationships/image" Target="../media/image120.png"/></Relationships>
</file>

<file path=ppt/slides/_rels/slide23.xml.rels><?xml version="1.0" encoding="UTF-8" standalone="yes"?>
<Relationships xmlns="http://schemas.openxmlformats.org/package/2006/relationships"><Relationship Id="rId3" Type="http://schemas.openxmlformats.org/officeDocument/2006/relationships/image" Target="../media/image64.gif"/><Relationship Id="rId4" Type="http://schemas.openxmlformats.org/officeDocument/2006/relationships/image" Target="../media/image121.jpeg"/><Relationship Id="rId5" Type="http://schemas.openxmlformats.org/officeDocument/2006/relationships/image" Target="../media/image122.png"/><Relationship Id="rId6" Type="http://schemas.openxmlformats.org/officeDocument/2006/relationships/image" Target="../media/image123.png"/><Relationship Id="rId7" Type="http://schemas.openxmlformats.org/officeDocument/2006/relationships/image" Target="../media/image34.gif"/><Relationship Id="rId8" Type="http://schemas.openxmlformats.org/officeDocument/2006/relationships/image" Target="../media/image124.png"/><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125.jpeg"/><Relationship Id="rId4" Type="http://schemas.openxmlformats.org/officeDocument/2006/relationships/image" Target="../media/image126.gif"/><Relationship Id="rId5" Type="http://schemas.openxmlformats.org/officeDocument/2006/relationships/image" Target="../media/image34.gif"/><Relationship Id="rId6" Type="http://schemas.openxmlformats.org/officeDocument/2006/relationships/image" Target="../media/image127.png"/><Relationship Id="rId7" Type="http://schemas.openxmlformats.org/officeDocument/2006/relationships/image" Target="../media/image128.png"/><Relationship Id="rId8" Type="http://schemas.openxmlformats.org/officeDocument/2006/relationships/image" Target="../media/image129.png"/><Relationship Id="rId9" Type="http://schemas.openxmlformats.org/officeDocument/2006/relationships/image" Target="../media/image130.png"/><Relationship Id="rId10"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image" Target="../media/image6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2.png"/><Relationship Id="rId3" Type="http://schemas.openxmlformats.org/officeDocument/2006/relationships/image" Target="../media/image133.png"/></Relationships>
</file>

<file path=ppt/slides/_rels/slide26.xml.rels><?xml version="1.0" encoding="UTF-8" standalone="yes"?>
<Relationships xmlns="http://schemas.openxmlformats.org/package/2006/relationships"><Relationship Id="rId3" Type="http://schemas.openxmlformats.org/officeDocument/2006/relationships/image" Target="../media/image135.png"/><Relationship Id="rId4" Type="http://schemas.openxmlformats.org/officeDocument/2006/relationships/image" Target="../media/image136.png"/><Relationship Id="rId5" Type="http://schemas.openxmlformats.org/officeDocument/2006/relationships/image" Target="../media/image137.png"/><Relationship Id="rId6" Type="http://schemas.openxmlformats.org/officeDocument/2006/relationships/image" Target="../media/image138.png"/><Relationship Id="rId1" Type="http://schemas.openxmlformats.org/officeDocument/2006/relationships/slideLayout" Target="../slideLayouts/slideLayout2.xml"/><Relationship Id="rId2" Type="http://schemas.openxmlformats.org/officeDocument/2006/relationships/image" Target="../media/image134.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39.gif"/><Relationship Id="rId5" Type="http://schemas.openxmlformats.org/officeDocument/2006/relationships/image" Target="../media/image140.png"/><Relationship Id="rId6" Type="http://schemas.openxmlformats.org/officeDocument/2006/relationships/image" Target="../media/image141.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9.gif"/></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gif"/><Relationship Id="rId27" Type="http://schemas.openxmlformats.org/officeDocument/2006/relationships/image" Target="../media/image35.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5.png"/><Relationship Id="rId8"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9.gif"/></Relationships>
</file>

<file path=ppt/slides/_rels/slide33.xml.rels><?xml version="1.0" encoding="UTF-8" standalone="yes"?>
<Relationships xmlns="http://schemas.openxmlformats.org/package/2006/relationships"><Relationship Id="rId3" Type="http://schemas.openxmlformats.org/officeDocument/2006/relationships/image" Target="../media/image143.gif"/><Relationship Id="rId4" Type="http://schemas.openxmlformats.org/officeDocument/2006/relationships/image" Target="../media/image139.gif"/><Relationship Id="rId5" Type="http://schemas.openxmlformats.org/officeDocument/2006/relationships/image" Target="../media/image144.png"/><Relationship Id="rId6" Type="http://schemas.openxmlformats.org/officeDocument/2006/relationships/image" Target="../media/image145.gif"/><Relationship Id="rId7" Type="http://schemas.openxmlformats.org/officeDocument/2006/relationships/image" Target="../media/image146.gif"/><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148.png"/><Relationship Id="rId4" Type="http://schemas.openxmlformats.org/officeDocument/2006/relationships/image" Target="../media/image149.png"/><Relationship Id="rId5" Type="http://schemas.openxmlformats.org/officeDocument/2006/relationships/image" Target="../media/image146.gif"/><Relationship Id="rId1" Type="http://schemas.openxmlformats.org/officeDocument/2006/relationships/slideLayout" Target="../slideLayouts/slideLayout6.xml"/><Relationship Id="rId2" Type="http://schemas.openxmlformats.org/officeDocument/2006/relationships/image" Target="../media/image147.emf"/></Relationships>
</file>

<file path=ppt/slides/_rels/slide35.xml.rels><?xml version="1.0" encoding="UTF-8" standalone="yes"?>
<Relationships xmlns="http://schemas.openxmlformats.org/package/2006/relationships"><Relationship Id="rId3" Type="http://schemas.openxmlformats.org/officeDocument/2006/relationships/image" Target="../media/image145.gif"/><Relationship Id="rId4" Type="http://schemas.openxmlformats.org/officeDocument/2006/relationships/hyperlink" Target="https://manual.cybozu.co.jp/of10/option/migration/index.html" TargetMode="External"/><Relationship Id="rId5" Type="http://schemas.openxmlformats.org/officeDocument/2006/relationships/hyperlink" Target="https://cs.cybozu.co.jp/migrationtime.html" TargetMode="External"/><Relationship Id="rId6" Type="http://schemas.openxmlformats.org/officeDocument/2006/relationships/hyperlink" Target="https://office-users.cybozu.co.jp/tips-more/data-migration/" TargetMode="External"/><Relationship Id="rId1" Type="http://schemas.openxmlformats.org/officeDocument/2006/relationships/slideLayout" Target="../slideLayouts/slideLayout6.xml"/><Relationship Id="rId2" Type="http://schemas.openxmlformats.org/officeDocument/2006/relationships/image" Target="../media/image1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3.gif"/><Relationship Id="rId3" Type="http://schemas.openxmlformats.org/officeDocument/2006/relationships/image" Target="../media/image139.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0.jpeg"/></Relationships>
</file>

<file path=ppt/slides/_rels/slide38.xml.rels><?xml version="1.0" encoding="UTF-8" standalone="yes"?>
<Relationships xmlns="http://schemas.openxmlformats.org/package/2006/relationships"><Relationship Id="rId3" Type="http://schemas.openxmlformats.org/officeDocument/2006/relationships/hyperlink" Target="http://faq.cybozu.info/alphascope/cybozu/web/office10/Search.aspx" TargetMode="External"/><Relationship Id="rId4" Type="http://schemas.openxmlformats.org/officeDocument/2006/relationships/hyperlink" Target="http://faq.cybozu.info/alphascope/cybozu/web/office/Search.aspx" TargetMode="External"/><Relationship Id="rId5" Type="http://schemas.openxmlformats.org/officeDocument/2006/relationships/hyperlink" Target="https://formcreator.jp/answer.php?key=tig4bJuSSB+raPvyhL1qZA==" TargetMode="External"/><Relationship Id="rId6" Type="http://schemas.openxmlformats.org/officeDocument/2006/relationships/hyperlink" Target="https://formcreator.jp/answer.php?key=/yzDuMfK6qBo8qu8I0WD9Q==" TargetMode="External"/><Relationship Id="rId1" Type="http://schemas.openxmlformats.org/officeDocument/2006/relationships/slideLayout" Target="../slideLayouts/slideLayout4.xml"/><Relationship Id="rId2" Type="http://schemas.openxmlformats.org/officeDocument/2006/relationships/image" Target="../media/image150.jpeg"/></Relationships>
</file>

<file path=ppt/slides/_rels/slide39.xml.rels><?xml version="1.0" encoding="UTF-8" standalone="yes"?>
<Relationships xmlns="http://schemas.openxmlformats.org/package/2006/relationships"><Relationship Id="rId3" Type="http://schemas.openxmlformats.org/officeDocument/2006/relationships/image" Target="../media/image151.jpeg"/><Relationship Id="rId4" Type="http://schemas.openxmlformats.org/officeDocument/2006/relationships/hyperlink" Target="https://products.cybozu.co.jp/office/users/" TargetMode="External"/><Relationship Id="rId5" Type="http://schemas.openxmlformats.org/officeDocument/2006/relationships/hyperlink" Target="https://officetimeline.cybozu.co.jp/" TargetMode="External"/><Relationship Id="rId6" Type="http://schemas.openxmlformats.org/officeDocument/2006/relationships/hyperlink" Target="http://products.cybozu.co.jp/office/" TargetMode="External"/><Relationship Id="rId7" Type="http://schemas.openxmlformats.org/officeDocument/2006/relationships/hyperlink" Target="https://manual.cybozu.co.jp/"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34.gif"/><Relationship Id="rId11"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1" Type="http://schemas.openxmlformats.org/officeDocument/2006/relationships/image" Target="../media/image60.gif"/><Relationship Id="rId12" Type="http://schemas.openxmlformats.org/officeDocument/2006/relationships/image" Target="../media/image61.png"/><Relationship Id="rId1" Type="http://schemas.openxmlformats.org/officeDocument/2006/relationships/slideLayout" Target="../slideLayouts/slideLayout4.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gif"/><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59.png"/></Relationships>
</file>

<file path=ppt/slides/_rels/slide8.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image" Target="../media/image71.png"/><Relationship Id="rId13" Type="http://schemas.openxmlformats.org/officeDocument/2006/relationships/image" Target="../media/image72.png"/><Relationship Id="rId1" Type="http://schemas.openxmlformats.org/officeDocument/2006/relationships/slideLayout" Target="../slideLayouts/slideLayout4.xml"/><Relationship Id="rId2" Type="http://schemas.openxmlformats.org/officeDocument/2006/relationships/image" Target="../media/image62.png"/><Relationship Id="rId3" Type="http://schemas.openxmlformats.org/officeDocument/2006/relationships/image" Target="../media/image63.gif"/><Relationship Id="rId4" Type="http://schemas.openxmlformats.org/officeDocument/2006/relationships/image" Target="../media/image64.gif"/><Relationship Id="rId5" Type="http://schemas.openxmlformats.org/officeDocument/2006/relationships/image" Target="../media/image65.jpeg"/><Relationship Id="rId6" Type="http://schemas.openxmlformats.org/officeDocument/2006/relationships/image" Target="../media/image34.gif"/><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0"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77.png"/><Relationship Id="rId9"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437371" y="5840004"/>
            <a:ext cx="1966404" cy="338554"/>
          </a:xfrm>
          <a:prstGeom prst="rect">
            <a:avLst/>
          </a:prstGeom>
          <a:noFill/>
        </p:spPr>
        <p:txBody>
          <a:bodyPr wrap="none" rtlCol="0">
            <a:spAutoFit/>
          </a:bodyPr>
          <a:lstStyle/>
          <a:p>
            <a:pPr algn="r"/>
            <a:r>
              <a:rPr lang="ja-JP" altLang="en-US" sz="1600" dirty="0">
                <a:solidFill>
                  <a:srgbClr val="FFFFFF"/>
                </a:solidFill>
                <a:latin typeface="+mn-ea"/>
              </a:rPr>
              <a:t>サイボウズ株式会社</a:t>
            </a:r>
            <a:endParaRPr kumimoji="1" lang="ja-JP" altLang="en-US" sz="1600" dirty="0">
              <a:solidFill>
                <a:srgbClr val="FFFFFF"/>
              </a:solidFill>
              <a:latin typeface="+mn-ea"/>
            </a:endParaRPr>
          </a:p>
        </p:txBody>
      </p:sp>
      <p:sp>
        <p:nvSpPr>
          <p:cNvPr id="10" name="テキスト ボックス 9"/>
          <p:cNvSpPr txBox="1"/>
          <p:nvPr/>
        </p:nvSpPr>
        <p:spPr>
          <a:xfrm>
            <a:off x="7333657" y="4269219"/>
            <a:ext cx="718466" cy="215444"/>
          </a:xfrm>
          <a:prstGeom prst="rect">
            <a:avLst/>
          </a:prstGeom>
          <a:noFill/>
        </p:spPr>
        <p:txBody>
          <a:bodyPr wrap="none" rtlCol="0">
            <a:spAutoFit/>
          </a:bodyPr>
          <a:lstStyle/>
          <a:p>
            <a:pPr algn="r"/>
            <a:r>
              <a:rPr kumimoji="1" lang="en-US" altLang="ja-JP" sz="800" dirty="0" smtClean="0">
                <a:solidFill>
                  <a:srgbClr val="FFFFFF"/>
                </a:solidFill>
                <a:latin typeface="+mn-ea"/>
              </a:rPr>
              <a:t>Ver.10.8.0</a:t>
            </a:r>
            <a:endParaRPr kumimoji="1" lang="ja-JP" altLang="en-US" sz="800" dirty="0">
              <a:solidFill>
                <a:srgbClr val="FFFFFF"/>
              </a:solidFill>
              <a:latin typeface="+mn-ea"/>
            </a:endParaRPr>
          </a:p>
        </p:txBody>
      </p:sp>
      <p:pic>
        <p:nvPicPr>
          <p:cNvPr id="7" name="図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896543"/>
            <a:ext cx="2926311" cy="17798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5" y="273679"/>
            <a:ext cx="2669714"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600" b="1" dirty="0">
                <a:solidFill>
                  <a:schemeClr val="accent1">
                    <a:lumMod val="50000"/>
                  </a:schemeClr>
                </a:solidFill>
              </a:rPr>
              <a:t>スケジュール機能</a:t>
            </a:r>
          </a:p>
        </p:txBody>
      </p:sp>
      <p:pic>
        <p:nvPicPr>
          <p:cNvPr id="4" name="図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93737" y="382129"/>
            <a:ext cx="374123" cy="374123"/>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2089586197"/>
              </p:ext>
            </p:extLst>
          </p:nvPr>
        </p:nvGraphicFramePr>
        <p:xfrm>
          <a:off x="599438" y="1227667"/>
          <a:ext cx="8832797" cy="4429963"/>
        </p:xfrm>
        <a:graphic>
          <a:graphicData uri="http://schemas.openxmlformats.org/drawingml/2006/table">
            <a:tbl>
              <a:tblPr firstRow="1" bandRow="1">
                <a:tableStyleId>{7DF18680-E054-41AD-8BC1-D1AEF772440D}</a:tableStyleId>
              </a:tblPr>
              <a:tblGrid>
                <a:gridCol w="3157553">
                  <a:extLst>
                    <a:ext uri="{9D8B030D-6E8A-4147-A177-3AD203B41FA5}">
                      <a16:colId xmlns:a16="http://schemas.microsoft.com/office/drawing/2014/main" xmlns="" val="20000"/>
                    </a:ext>
                  </a:extLst>
                </a:gridCol>
                <a:gridCol w="1891748">
                  <a:extLst>
                    <a:ext uri="{9D8B030D-6E8A-4147-A177-3AD203B41FA5}">
                      <a16:colId xmlns:a16="http://schemas.microsoft.com/office/drawing/2014/main" xmlns="" val="20001"/>
                    </a:ext>
                  </a:extLst>
                </a:gridCol>
                <a:gridCol w="1891748">
                  <a:extLst>
                    <a:ext uri="{9D8B030D-6E8A-4147-A177-3AD203B41FA5}">
                      <a16:colId xmlns:a16="http://schemas.microsoft.com/office/drawing/2014/main" xmlns="" val="20002"/>
                    </a:ext>
                  </a:extLst>
                </a:gridCol>
                <a:gridCol w="1891748">
                  <a:extLst>
                    <a:ext uri="{9D8B030D-6E8A-4147-A177-3AD203B41FA5}">
                      <a16:colId xmlns:a16="http://schemas.microsoft.com/office/drawing/2014/main" xmlns="" val="20003"/>
                    </a:ext>
                  </a:extLst>
                </a:gridCol>
              </a:tblGrid>
              <a:tr h="686551">
                <a:tc>
                  <a:txBody>
                    <a:bodyPr/>
                    <a:lstStyle/>
                    <a:p>
                      <a:endParaRPr kumimoji="1" lang="ja-JP" altLang="en-US" sz="1200" dirty="0"/>
                    </a:p>
                  </a:txBody>
                  <a:tcPr/>
                </a:tc>
                <a:tc>
                  <a:txBody>
                    <a:bodyPr/>
                    <a:lstStyle/>
                    <a:p>
                      <a:pPr algn="ctr"/>
                      <a:r>
                        <a:rPr kumimoji="1" lang="ja-JP" altLang="en-US" dirty="0"/>
                        <a:t>サイボウズ </a:t>
                      </a:r>
                      <a:r>
                        <a:rPr kumimoji="1" lang="en-US" altLang="ja-JP" dirty="0"/>
                        <a:t>Office</a:t>
                      </a:r>
                      <a:r>
                        <a:rPr kumimoji="1" lang="en-US" altLang="ja-JP" baseline="0" dirty="0"/>
                        <a:t> 8</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9</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10</a:t>
                      </a:r>
                      <a:endParaRPr kumimoji="1" lang="ja-JP" altLang="en-US" dirty="0"/>
                    </a:p>
                  </a:txBody>
                  <a:tcPr anchor="ctr"/>
                </a:tc>
                <a:extLst>
                  <a:ext uri="{0D108BD9-81ED-4DB2-BD59-A6C34878D82A}">
                    <a16:rowId xmlns:a16="http://schemas.microsoft.com/office/drawing/2014/main" xmlns="" val="10000"/>
                  </a:ext>
                </a:extLst>
              </a:tr>
              <a:tr h="623902">
                <a:tc>
                  <a:txBody>
                    <a:bodyPr/>
                    <a:lstStyle/>
                    <a:p>
                      <a:pPr algn="ctr"/>
                      <a:r>
                        <a:rPr kumimoji="1" lang="ja-JP" altLang="en-US" sz="1200" dirty="0"/>
                        <a:t>予定の一括登録</a:t>
                      </a:r>
                      <a:endParaRPr kumimoji="1" lang="en-US" altLang="ja-JP" sz="1200" dirty="0"/>
                    </a:p>
                    <a:p>
                      <a:pPr algn="ct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P11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1"/>
                  </a:ext>
                </a:extLst>
              </a:tr>
              <a:tr h="623902">
                <a:tc>
                  <a:txBody>
                    <a:bodyPr/>
                    <a:lstStyle/>
                    <a:p>
                      <a:pPr algn="ctr"/>
                      <a:r>
                        <a:rPr kumimoji="1" lang="ja-JP" altLang="en-US" sz="1200" dirty="0"/>
                        <a:t>予定の簡易登録</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P11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endParaRPr kumimoji="1" lang="en-US" altLang="ja-JP" dirty="0"/>
                    </a:p>
                  </a:txBody>
                  <a:tcPr anchor="ctr"/>
                </a:tc>
                <a:extLst>
                  <a:ext uri="{0D108BD9-81ED-4DB2-BD59-A6C34878D82A}">
                    <a16:rowId xmlns:a16="http://schemas.microsoft.com/office/drawing/2014/main" xmlns="" val="10002"/>
                  </a:ext>
                </a:extLst>
              </a:tr>
              <a:tr h="623902">
                <a:tc>
                  <a:txBody>
                    <a:bodyPr/>
                    <a:lstStyle/>
                    <a:p>
                      <a:pPr algn="ctr"/>
                      <a:r>
                        <a:rPr kumimoji="1" lang="ja-JP" altLang="en-US" sz="1200" b="0" dirty="0">
                          <a:solidFill>
                            <a:schemeClr val="tx1"/>
                          </a:solidFill>
                        </a:rPr>
                        <a:t>予定毎の背景色の設定</a:t>
                      </a:r>
                      <a:endParaRPr kumimoji="1" lang="en-US" altLang="ja-JP" sz="1200" b="0" dirty="0">
                        <a:solidFill>
                          <a:schemeClr val="tx1"/>
                        </a:solidFill>
                      </a:endParaRPr>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P11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3"/>
                  </a:ext>
                </a:extLst>
              </a:tr>
              <a:tr h="623902">
                <a:tc>
                  <a:txBody>
                    <a:bodyPr/>
                    <a:lstStyle/>
                    <a:p>
                      <a:pPr algn="ctr"/>
                      <a:r>
                        <a:rPr kumimoji="1" lang="ja-JP" altLang="en-US" sz="1200" b="0" dirty="0">
                          <a:solidFill>
                            <a:schemeClr val="tx1"/>
                          </a:solidFill>
                        </a:rPr>
                        <a:t>ドラッグアンドドロップで予定時刻の変更</a:t>
                      </a:r>
                      <a:endParaRPr kumimoji="1" lang="en-US" altLang="ja-JP" sz="1200" b="0" dirty="0">
                        <a:solidFill>
                          <a:schemeClr val="tx1"/>
                        </a:solidFill>
                      </a:endParaRPr>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P11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4"/>
                  </a:ext>
                </a:extLst>
              </a:tr>
              <a:tr h="623902">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アンケートの設置</a:t>
                      </a:r>
                      <a:r>
                        <a:rPr kumimoji="1" lang="en-US" altLang="ja-JP" sz="1200" b="0" dirty="0" smtClean="0">
                          <a:solidFill>
                            <a:schemeClr val="tx1"/>
                          </a:solidFill>
                        </a:rPr>
                        <a:t/>
                      </a:r>
                      <a:br>
                        <a:rPr kumimoji="1" lang="en-US" altLang="ja-JP" sz="1200" b="0" dirty="0" smtClean="0">
                          <a:solidFill>
                            <a:schemeClr val="tx1"/>
                          </a:solidFill>
                        </a:rPr>
                      </a:br>
                      <a:r>
                        <a:rPr kumimoji="1" lang="ja-JP" altLang="en-US" sz="1200" b="0" dirty="0" smtClean="0">
                          <a:solidFill>
                            <a:schemeClr val="accent5">
                              <a:lumMod val="50000"/>
                            </a:schemeClr>
                          </a:solidFill>
                        </a:rPr>
                        <a:t>＊ </a:t>
                      </a:r>
                      <a:r>
                        <a:rPr kumimoji="1" lang="en-US" altLang="ja-JP" sz="1200" b="0" dirty="0" smtClean="0">
                          <a:solidFill>
                            <a:schemeClr val="accent5">
                              <a:lumMod val="50000"/>
                            </a:schemeClr>
                          </a:solidFill>
                        </a:rPr>
                        <a:t>P11 </a:t>
                      </a:r>
                      <a:r>
                        <a:rPr kumimoji="1" lang="ja-JP" altLang="en-US" sz="1200" b="0" dirty="0" smtClean="0">
                          <a:solidFill>
                            <a:schemeClr val="accent5">
                              <a:lumMod val="50000"/>
                            </a:schemeClr>
                          </a:solidFill>
                        </a:rPr>
                        <a:t>で解説</a:t>
                      </a:r>
                      <a:endParaRPr kumimoji="1" lang="en-US" altLang="ja-JP" sz="1200" b="0" dirty="0" smtClean="0">
                        <a:solidFill>
                          <a:schemeClr val="accent5">
                            <a:lumMod val="50000"/>
                          </a:schemeClr>
                        </a:solidFill>
                      </a:endParaRPr>
                    </a:p>
                  </a:txBody>
                  <a:tcPr anchor="ctr"/>
                </a:tc>
                <a:tc>
                  <a:txBody>
                    <a:bodyPr/>
                    <a:lstStyle/>
                    <a:p>
                      <a:pPr algn="ctr"/>
                      <a:r>
                        <a:rPr kumimoji="1" lang="ja-JP" altLang="en-US" dirty="0" smtClean="0"/>
                        <a:t>✕</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tc>
                <a:tc>
                  <a:txBody>
                    <a:bodyPr/>
                    <a:lstStyle/>
                    <a:p>
                      <a:pPr algn="ctr"/>
                      <a:r>
                        <a:rPr kumimoji="1" lang="hr-HR" altLang="ja-JP" dirty="0" smtClean="0"/>
                        <a:t>○</a:t>
                      </a:r>
                    </a:p>
                    <a:p>
                      <a:pPr algn="ctr"/>
                      <a:r>
                        <a:rPr kumimoji="1" lang="ja-JP" altLang="hr-HR" sz="1000" dirty="0" smtClean="0"/>
                        <a:t>（</a:t>
                      </a:r>
                      <a:r>
                        <a:rPr kumimoji="1" lang="hr-HR" altLang="ja-JP" sz="1000" dirty="0" smtClean="0"/>
                        <a:t>10.8.0</a:t>
                      </a:r>
                      <a:r>
                        <a:rPr kumimoji="1" lang="ja-JP" altLang="hr-HR" sz="1000" dirty="0" smtClean="0"/>
                        <a:t>～）</a:t>
                      </a:r>
                    </a:p>
                  </a:txBody>
                  <a:tcPr anchor="ctr"/>
                </a:tc>
              </a:tr>
              <a:tr h="623902">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祝日データの自動取り込み</a:t>
                      </a:r>
                      <a:endParaRPr kumimoji="1" lang="en-US" altLang="ja-JP" sz="1200" b="0" dirty="0" smtClean="0">
                        <a:solidFill>
                          <a:schemeClr val="tx1"/>
                        </a:solidFill>
                      </a:endParaRPr>
                    </a:p>
                  </a:txBody>
                  <a:tcPr anchor="ctr"/>
                </a:tc>
                <a:tc>
                  <a:txBody>
                    <a:bodyPr/>
                    <a:lstStyle/>
                    <a:p>
                      <a:pPr algn="ctr"/>
                      <a:r>
                        <a:rPr kumimoji="1" lang="ja-JP" altLang="en-US" dirty="0" smtClean="0"/>
                        <a:t>✕</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tc>
                <a:tc>
                  <a:txBody>
                    <a:bodyPr/>
                    <a:lstStyle/>
                    <a:p>
                      <a:pPr algn="ctr"/>
                      <a:r>
                        <a:rPr kumimoji="1" lang="hr-HR" altLang="ja-JP" dirty="0" smtClean="0"/>
                        <a:t>○</a:t>
                      </a:r>
                    </a:p>
                    <a:p>
                      <a:pPr algn="ctr"/>
                      <a:r>
                        <a:rPr kumimoji="1" lang="ja-JP" altLang="hr-HR" sz="1000" dirty="0" smtClean="0"/>
                        <a:t>（</a:t>
                      </a:r>
                      <a:r>
                        <a:rPr kumimoji="1" lang="ja-JP" altLang="en-US" sz="1000" dirty="0" smtClean="0"/>
                        <a:t>クラウド版のみ対応</a:t>
                      </a:r>
                      <a:r>
                        <a:rPr kumimoji="1" lang="ja-JP" altLang="hr-HR" sz="1000" dirty="0" smtClean="0"/>
                        <a:t>）</a:t>
                      </a:r>
                    </a:p>
                  </a:txBody>
                  <a:tcPr anchor="ctr"/>
                </a:tc>
              </a:tr>
            </a:tbl>
          </a:graphicData>
        </a:graphic>
      </p:graphicFrame>
      <p:sp>
        <p:nvSpPr>
          <p:cNvPr id="8" name="スライド番号プレースホルダー 7"/>
          <p:cNvSpPr>
            <a:spLocks noGrp="1"/>
          </p:cNvSpPr>
          <p:nvPr>
            <p:ph type="sldNum" sz="quarter" idx="10"/>
          </p:nvPr>
        </p:nvSpPr>
        <p:spPr/>
        <p:txBody>
          <a:bodyPr/>
          <a:lstStyle/>
          <a:p>
            <a:fld id="{0FEDF257-E9DE-47AD-A871-A7339627178B}" type="slidenum">
              <a:rPr lang="ja-JP" altLang="en-US" smtClean="0"/>
              <a:pPr/>
              <a:t>10</a:t>
            </a:fld>
            <a:endParaRPr lang="ja-JP" altLang="en-US"/>
          </a:p>
        </p:txBody>
      </p:sp>
    </p:spTree>
    <p:extLst>
      <p:ext uri="{BB962C8B-B14F-4D97-AF65-F5344CB8AC3E}">
        <p14:creationId xmlns:p14="http://schemas.microsoft.com/office/powerpoint/2010/main" val="120551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34629" y="249965"/>
            <a:ext cx="2064248" cy="423339"/>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600" b="1" dirty="0">
                <a:solidFill>
                  <a:schemeClr val="tx2">
                    <a:lumMod val="50000"/>
                  </a:schemeClr>
                </a:solidFill>
              </a:rPr>
              <a:t>予定の一括登録</a:t>
            </a:r>
          </a:p>
        </p:txBody>
      </p:sp>
      <p:pic>
        <p:nvPicPr>
          <p:cNvPr id="3" name="図 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20245" y="260213"/>
            <a:ext cx="391466" cy="391466"/>
          </a:xfrm>
          <a:prstGeom prst="rect">
            <a:avLst/>
          </a:prstGeom>
        </p:spPr>
      </p:pic>
      <p:sp>
        <p:nvSpPr>
          <p:cNvPr id="4" name="スライド番号プレースホルダー 3"/>
          <p:cNvSpPr>
            <a:spLocks noGrp="1"/>
          </p:cNvSpPr>
          <p:nvPr>
            <p:ph type="sldNum" sz="quarter" idx="10"/>
          </p:nvPr>
        </p:nvSpPr>
        <p:spPr/>
        <p:txBody>
          <a:bodyPr/>
          <a:lstStyle/>
          <a:p>
            <a:fld id="{0FEDF257-E9DE-47AD-A871-A7339627178B}" type="slidenum">
              <a:rPr lang="ja-JP" altLang="en-US" sz="1100" smtClean="0"/>
              <a:pPr/>
              <a:t>11</a:t>
            </a:fld>
            <a:endParaRPr lang="ja-JP" altLang="en-US" sz="1100"/>
          </a:p>
        </p:txBody>
      </p:sp>
      <p:sp>
        <p:nvSpPr>
          <p:cNvPr id="5" name="角丸四角形 4"/>
          <p:cNvSpPr/>
          <p:nvPr/>
        </p:nvSpPr>
        <p:spPr>
          <a:xfrm>
            <a:off x="3416675" y="249965"/>
            <a:ext cx="2365907" cy="41876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600" b="1" dirty="0">
                <a:solidFill>
                  <a:schemeClr val="tx2">
                    <a:lumMod val="50000"/>
                  </a:schemeClr>
                </a:solidFill>
              </a:rPr>
              <a:t>予定の簡易登録</a:t>
            </a:r>
          </a:p>
        </p:txBody>
      </p:sp>
      <p:sp>
        <p:nvSpPr>
          <p:cNvPr id="7" name="角丸四角形 6"/>
          <p:cNvSpPr/>
          <p:nvPr/>
        </p:nvSpPr>
        <p:spPr>
          <a:xfrm>
            <a:off x="6583624" y="245387"/>
            <a:ext cx="2885798" cy="40629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b="1" dirty="0">
                <a:solidFill>
                  <a:schemeClr val="tx2">
                    <a:lumMod val="50000"/>
                  </a:schemeClr>
                </a:solidFill>
              </a:rPr>
              <a:t>予定毎の背景色の設定</a:t>
            </a:r>
          </a:p>
        </p:txBody>
      </p:sp>
      <p:sp>
        <p:nvSpPr>
          <p:cNvPr id="8" name="角丸四角形 7"/>
          <p:cNvSpPr/>
          <p:nvPr/>
        </p:nvSpPr>
        <p:spPr>
          <a:xfrm>
            <a:off x="1389047" y="3380876"/>
            <a:ext cx="2416313" cy="39385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en-US" altLang="ja-JP" sz="1400" b="1" dirty="0">
                <a:solidFill>
                  <a:schemeClr val="tx2">
                    <a:lumMod val="50000"/>
                  </a:schemeClr>
                </a:solidFill>
              </a:rPr>
              <a:t>D&amp;D</a:t>
            </a:r>
            <a:r>
              <a:rPr kumimoji="1" lang="ja-JP" altLang="en-US" sz="1400" b="1" dirty="0">
                <a:solidFill>
                  <a:schemeClr val="tx2">
                    <a:lumMod val="50000"/>
                  </a:schemeClr>
                </a:solidFill>
              </a:rPr>
              <a:t>で予定時刻の変更</a:t>
            </a:r>
          </a:p>
        </p:txBody>
      </p:sp>
      <p:pic>
        <p:nvPicPr>
          <p:cNvPr id="9" name="図 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60529" y="245387"/>
            <a:ext cx="391466" cy="391466"/>
          </a:xfrm>
          <a:prstGeom prst="rect">
            <a:avLst/>
          </a:prstGeom>
        </p:spPr>
      </p:pic>
      <p:pic>
        <p:nvPicPr>
          <p:cNvPr id="10" name="図 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398219" y="3427705"/>
            <a:ext cx="321229" cy="321229"/>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4629" y="831412"/>
            <a:ext cx="2773453" cy="1497512"/>
          </a:xfrm>
          <a:prstGeom prst="rect">
            <a:avLst/>
          </a:prstGeom>
          <a:ln>
            <a:solidFill>
              <a:schemeClr val="tx1">
                <a:lumMod val="50000"/>
                <a:lumOff val="50000"/>
              </a:schemeClr>
            </a:solidFill>
          </a:ln>
        </p:spPr>
      </p:pic>
      <p:sp>
        <p:nvSpPr>
          <p:cNvPr id="12" name="四角形吹き出し 11"/>
          <p:cNvSpPr/>
          <p:nvPr/>
        </p:nvSpPr>
        <p:spPr>
          <a:xfrm>
            <a:off x="561685" y="2325178"/>
            <a:ext cx="2156670" cy="669823"/>
          </a:xfrm>
          <a:prstGeom prst="wedgeRectCallout">
            <a:avLst>
              <a:gd name="adj1" fmla="val -5246"/>
              <a:gd name="adj2" fmla="val -73126"/>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smtClean="0">
                <a:latin typeface="+mn-ea"/>
              </a:rPr>
              <a:t>内容</a:t>
            </a:r>
            <a:r>
              <a:rPr lang="ja-JP" altLang="en-US" sz="1100" dirty="0">
                <a:latin typeface="+mn-ea"/>
              </a:rPr>
              <a:t>は同じ</a:t>
            </a:r>
            <a:r>
              <a:rPr lang="ja-JP" altLang="en-US" sz="1100" dirty="0" smtClean="0">
                <a:latin typeface="+mn-ea"/>
              </a:rPr>
              <a:t>だが日付が異なる予定を、</a:t>
            </a:r>
            <a:r>
              <a:rPr lang="en-US" altLang="ja-JP" sz="1100" dirty="0" smtClean="0">
                <a:latin typeface="+mn-ea"/>
              </a:rPr>
              <a:t>20</a:t>
            </a:r>
            <a:r>
              <a:rPr lang="ja-JP" altLang="en-US" sz="1100" dirty="0" smtClean="0">
                <a:latin typeface="+mn-ea"/>
              </a:rPr>
              <a:t> </a:t>
            </a:r>
            <a:r>
              <a:rPr lang="ja-JP" altLang="en-US" sz="1100" dirty="0">
                <a:latin typeface="+mn-ea"/>
              </a:rPr>
              <a:t>件まで</a:t>
            </a:r>
            <a:r>
              <a:rPr lang="ja-JP" altLang="en-US" sz="1100" dirty="0" smtClean="0">
                <a:latin typeface="+mn-ea"/>
              </a:rPr>
              <a:t>一括登録できます</a:t>
            </a:r>
            <a:r>
              <a:rPr lang="ja-JP" altLang="en-US" sz="1100" dirty="0">
                <a:latin typeface="+mn-ea"/>
              </a:rPr>
              <a:t>。</a:t>
            </a:r>
          </a:p>
        </p:txBody>
      </p:sp>
      <p:pic>
        <p:nvPicPr>
          <p:cNvPr id="13" name="図 12"/>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462819" y="833329"/>
            <a:ext cx="2428866" cy="1894750"/>
          </a:xfrm>
          <a:prstGeom prst="rect">
            <a:avLst/>
          </a:prstGeom>
          <a:ln>
            <a:solidFill>
              <a:schemeClr val="tx1">
                <a:lumMod val="50000"/>
                <a:lumOff val="50000"/>
              </a:schemeClr>
            </a:solidFill>
          </a:ln>
        </p:spPr>
      </p:pic>
      <p:sp>
        <p:nvSpPr>
          <p:cNvPr id="14" name="四角形吹き出し 13"/>
          <p:cNvSpPr/>
          <p:nvPr/>
        </p:nvSpPr>
        <p:spPr>
          <a:xfrm>
            <a:off x="3785624" y="1598276"/>
            <a:ext cx="1867232" cy="682684"/>
          </a:xfrm>
          <a:prstGeom prst="wedgeRectCallout">
            <a:avLst>
              <a:gd name="adj1" fmla="val -9767"/>
              <a:gd name="adj2" fmla="val -76572"/>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latin typeface="+mn-ea"/>
              </a:rPr>
              <a:t>予定の一覧画面から、画面を遷移することなくその場で予定の登録ができます。</a:t>
            </a:r>
          </a:p>
        </p:txBody>
      </p:sp>
      <p:grpSp>
        <p:nvGrpSpPr>
          <p:cNvPr id="19" name="グループ化 18"/>
          <p:cNvGrpSpPr/>
          <p:nvPr/>
        </p:nvGrpSpPr>
        <p:grpSpPr>
          <a:xfrm>
            <a:off x="8603013" y="353761"/>
            <a:ext cx="288801" cy="174717"/>
            <a:chOff x="8041395" y="337929"/>
            <a:chExt cx="491028" cy="405155"/>
          </a:xfrm>
        </p:grpSpPr>
        <p:sp>
          <p:nvSpPr>
            <p:cNvPr id="15" name="正方形/長方形 14"/>
            <p:cNvSpPr/>
            <p:nvPr/>
          </p:nvSpPr>
          <p:spPr>
            <a:xfrm>
              <a:off x="8041395" y="337929"/>
              <a:ext cx="208083" cy="171713"/>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16" name="正方形/長方形 15"/>
            <p:cNvSpPr/>
            <p:nvPr/>
          </p:nvSpPr>
          <p:spPr>
            <a:xfrm>
              <a:off x="8324340" y="337929"/>
              <a:ext cx="208083" cy="171713"/>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17" name="正方形/長方形 16"/>
            <p:cNvSpPr/>
            <p:nvPr/>
          </p:nvSpPr>
          <p:spPr>
            <a:xfrm>
              <a:off x="8041395" y="571371"/>
              <a:ext cx="208083" cy="17171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18" name="正方形/長方形 17"/>
            <p:cNvSpPr/>
            <p:nvPr/>
          </p:nvSpPr>
          <p:spPr>
            <a:xfrm>
              <a:off x="8324339" y="571370"/>
              <a:ext cx="208083" cy="171713"/>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grpSp>
      <p:pic>
        <p:nvPicPr>
          <p:cNvPr id="20" name="図 19"/>
          <p:cNvPicPr>
            <a:picLocks noChangeAspect="1"/>
          </p:cNvPicPr>
          <p:nvPr/>
        </p:nvPicPr>
        <p:blipFill rotWithShape="1">
          <a:blip r:embed="rId7" cstate="hqprint">
            <a:extLst>
              <a:ext uri="{28A0092B-C50C-407E-A947-70E740481C1C}">
                <a14:useLocalDpi xmlns:a14="http://schemas.microsoft.com/office/drawing/2010/main"/>
              </a:ext>
            </a:extLst>
          </a:blip>
          <a:srcRect r="24216"/>
          <a:stretch/>
        </p:blipFill>
        <p:spPr>
          <a:xfrm>
            <a:off x="6407993" y="803248"/>
            <a:ext cx="3282557" cy="1583499"/>
          </a:xfrm>
          <a:prstGeom prst="rect">
            <a:avLst/>
          </a:prstGeom>
        </p:spPr>
      </p:pic>
      <p:grpSp>
        <p:nvGrpSpPr>
          <p:cNvPr id="35" name="図形グループ 34"/>
          <p:cNvGrpSpPr/>
          <p:nvPr/>
        </p:nvGrpSpPr>
        <p:grpSpPr>
          <a:xfrm>
            <a:off x="6346423" y="2472401"/>
            <a:ext cx="3419593" cy="578231"/>
            <a:chOff x="5536505" y="2624121"/>
            <a:chExt cx="3419593" cy="578231"/>
          </a:xfrm>
        </p:grpSpPr>
        <p:sp>
          <p:nvSpPr>
            <p:cNvPr id="21" name="テキスト ボックス 20"/>
            <p:cNvSpPr txBox="1"/>
            <p:nvPr/>
          </p:nvSpPr>
          <p:spPr>
            <a:xfrm>
              <a:off x="5536505" y="2625271"/>
              <a:ext cx="3419593" cy="577081"/>
            </a:xfrm>
            <a:prstGeom prst="rect">
              <a:avLst/>
            </a:prstGeom>
            <a:noFill/>
          </p:spPr>
          <p:txBody>
            <a:bodyPr wrap="square" rtlCol="0">
              <a:spAutoFit/>
            </a:bodyPr>
            <a:lstStyle/>
            <a:p>
              <a:r>
                <a:rPr lang="ja-JP" altLang="en-US" sz="1050" dirty="0" smtClean="0"/>
                <a:t>社内の</a:t>
              </a:r>
              <a:r>
                <a:rPr lang="ja-JP" altLang="en-US" sz="1050" dirty="0"/>
                <a:t>予定は</a:t>
              </a:r>
              <a:r>
                <a:rPr lang="ja-JP" altLang="en-US" sz="1050" dirty="0" smtClean="0"/>
                <a:t>青、社外</a:t>
              </a:r>
              <a:r>
                <a:rPr lang="ja-JP" altLang="en-US" sz="1050" dirty="0"/>
                <a:t>の人との予定は</a:t>
              </a:r>
              <a:r>
                <a:rPr lang="ja-JP" altLang="en-US" sz="1050" dirty="0" smtClean="0"/>
                <a:t>オレンジなど、</a:t>
              </a:r>
              <a:endParaRPr lang="en-US" altLang="ja-JP" sz="1050" dirty="0" smtClean="0"/>
            </a:p>
            <a:p>
              <a:r>
                <a:rPr lang="ja-JP" altLang="en-US" sz="1050" dirty="0" smtClean="0"/>
                <a:t>ルール</a:t>
              </a:r>
              <a:r>
                <a:rPr lang="ja-JP" altLang="en-US" sz="1050" dirty="0"/>
                <a:t>を決めて予定の種類ごと</a:t>
              </a:r>
              <a:r>
                <a:rPr lang="ja-JP" altLang="en-US" sz="1050" dirty="0" smtClean="0"/>
                <a:t>に</a:t>
              </a:r>
              <a:endParaRPr lang="en-US" altLang="ja-JP" sz="1050" dirty="0" smtClean="0"/>
            </a:p>
            <a:p>
              <a:r>
                <a:rPr lang="ja-JP" altLang="en-US" sz="1050" dirty="0" smtClean="0"/>
                <a:t>色分け</a:t>
              </a:r>
              <a:r>
                <a:rPr lang="ja-JP" altLang="en-US" sz="1050" dirty="0"/>
                <a:t>をすることができます。</a:t>
              </a:r>
              <a:endParaRPr kumimoji="1" lang="ja-JP" altLang="en-US" sz="1050" dirty="0"/>
            </a:p>
          </p:txBody>
        </p:sp>
        <p:sp>
          <p:nvSpPr>
            <p:cNvPr id="22" name="正方形/長方形 21"/>
            <p:cNvSpPr/>
            <p:nvPr/>
          </p:nvSpPr>
          <p:spPr>
            <a:xfrm>
              <a:off x="5607844" y="2624121"/>
              <a:ext cx="1000126" cy="187663"/>
            </a:xfrm>
            <a:prstGeom prst="rect">
              <a:avLst/>
            </a:prstGeom>
            <a:solidFill>
              <a:srgbClr val="00B0F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23" name="正方形/長方形 22"/>
            <p:cNvSpPr/>
            <p:nvPr/>
          </p:nvSpPr>
          <p:spPr>
            <a:xfrm>
              <a:off x="6687578" y="2627448"/>
              <a:ext cx="1732986" cy="187663"/>
            </a:xfrm>
            <a:prstGeom prst="rect">
              <a:avLst/>
            </a:prstGeom>
            <a:solidFill>
              <a:srgbClr val="FFC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grpSp>
      <p:pic>
        <p:nvPicPr>
          <p:cNvPr id="26" name="図 25"/>
          <p:cNvPicPr>
            <a:picLocks noChangeAspect="1"/>
          </p:cNvPicPr>
          <p:nvPr/>
        </p:nvPicPr>
        <p:blipFill rotWithShape="1">
          <a:blip r:embed="rId8" cstate="hqprint">
            <a:extLst>
              <a:ext uri="{28A0092B-C50C-407E-A947-70E740481C1C}">
                <a14:useLocalDpi xmlns:a14="http://schemas.microsoft.com/office/drawing/2010/main"/>
              </a:ext>
            </a:extLst>
          </a:blip>
          <a:srcRect b="4459"/>
          <a:stretch/>
        </p:blipFill>
        <p:spPr>
          <a:xfrm>
            <a:off x="1168280" y="4156799"/>
            <a:ext cx="3100149" cy="2098015"/>
          </a:xfrm>
          <a:prstGeom prst="rect">
            <a:avLst/>
          </a:prstGeom>
          <a:ln>
            <a:solidFill>
              <a:schemeClr val="tx1">
                <a:lumMod val="50000"/>
                <a:lumOff val="50000"/>
              </a:schemeClr>
            </a:solidFill>
          </a:ln>
        </p:spPr>
      </p:pic>
      <p:pic>
        <p:nvPicPr>
          <p:cNvPr id="27" name="図 2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339422" y="5382098"/>
            <a:ext cx="1465904" cy="892546"/>
          </a:xfrm>
          <a:prstGeom prst="rect">
            <a:avLst/>
          </a:prstGeom>
        </p:spPr>
      </p:pic>
      <p:sp>
        <p:nvSpPr>
          <p:cNvPr id="28" name="正方形/長方形 27"/>
          <p:cNvSpPr/>
          <p:nvPr/>
        </p:nvSpPr>
        <p:spPr>
          <a:xfrm>
            <a:off x="3417733" y="4715671"/>
            <a:ext cx="775253" cy="964096"/>
          </a:xfrm>
          <a:prstGeom prst="rect">
            <a:avLst/>
          </a:prstGeom>
          <a:solidFill>
            <a:schemeClr val="bg1">
              <a:lumMod val="85000"/>
              <a:alpha val="47000"/>
            </a:schemeClr>
          </a:solidFill>
          <a:ln w="28575">
            <a:solidFill>
              <a:srgbClr val="F7964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29" name="左矢印 28"/>
          <p:cNvSpPr/>
          <p:nvPr/>
        </p:nvSpPr>
        <p:spPr>
          <a:xfrm>
            <a:off x="2671517" y="5321465"/>
            <a:ext cx="569401" cy="407504"/>
          </a:xfrm>
          <a:prstGeom prst="leftArrow">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30" name="四角形吹き出し 29"/>
          <p:cNvSpPr/>
          <p:nvPr/>
        </p:nvSpPr>
        <p:spPr>
          <a:xfrm>
            <a:off x="1639767" y="3906721"/>
            <a:ext cx="2622978" cy="618930"/>
          </a:xfrm>
          <a:prstGeom prst="wedgeRectCallout">
            <a:avLst>
              <a:gd name="adj1" fmla="val -20164"/>
              <a:gd name="adj2" fmla="val 68312"/>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latin typeface="+mn-ea"/>
              </a:rPr>
              <a:t>予定の日時をドラッグアンドドロップで動かして変更することができます。</a:t>
            </a:r>
          </a:p>
        </p:txBody>
      </p:sp>
      <p:sp>
        <p:nvSpPr>
          <p:cNvPr id="36" name="角丸四角形 35"/>
          <p:cNvSpPr/>
          <p:nvPr/>
        </p:nvSpPr>
        <p:spPr>
          <a:xfrm>
            <a:off x="5788454" y="3347894"/>
            <a:ext cx="1771302" cy="36805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400" b="1" dirty="0" smtClean="0">
                <a:solidFill>
                  <a:schemeClr val="tx2">
                    <a:lumMod val="50000"/>
                  </a:schemeClr>
                </a:solidFill>
              </a:rPr>
              <a:t>アンケートの設置</a:t>
            </a:r>
            <a:endParaRPr kumimoji="1" lang="ja-JP" altLang="en-US" sz="1400" b="1" dirty="0">
              <a:solidFill>
                <a:schemeClr val="tx2">
                  <a:lumMod val="50000"/>
                </a:schemeClr>
              </a:solidFill>
            </a:endParaRPr>
          </a:p>
        </p:txBody>
      </p:sp>
      <p:pic>
        <p:nvPicPr>
          <p:cNvPr id="6" name="図 5"/>
          <p:cNvPicPr>
            <a:picLocks noChangeAspect="1"/>
          </p:cNvPicPr>
          <p:nvPr/>
        </p:nvPicPr>
        <p:blipFill>
          <a:blip r:embed="rId10"/>
          <a:stretch>
            <a:fillRect/>
          </a:stretch>
        </p:blipFill>
        <p:spPr>
          <a:xfrm>
            <a:off x="5341080" y="3852564"/>
            <a:ext cx="3097019" cy="2402250"/>
          </a:xfrm>
          <a:prstGeom prst="rect">
            <a:avLst/>
          </a:prstGeom>
          <a:ln>
            <a:solidFill>
              <a:schemeClr val="tx1"/>
            </a:solidFill>
          </a:ln>
        </p:spPr>
      </p:pic>
      <p:sp>
        <p:nvSpPr>
          <p:cNvPr id="24" name="正方形/長方形 23"/>
          <p:cNvSpPr/>
          <p:nvPr/>
        </p:nvSpPr>
        <p:spPr>
          <a:xfrm>
            <a:off x="5341080" y="5528233"/>
            <a:ext cx="3097019" cy="713429"/>
          </a:xfrm>
          <a:prstGeom prst="rect">
            <a:avLst/>
          </a:prstGeom>
          <a:noFill/>
          <a:ln>
            <a:solidFill>
              <a:srgbClr val="F7964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2" name="四角形吹き出し 31"/>
          <p:cNvSpPr/>
          <p:nvPr/>
        </p:nvSpPr>
        <p:spPr>
          <a:xfrm>
            <a:off x="7302318" y="4693319"/>
            <a:ext cx="1542945" cy="618930"/>
          </a:xfrm>
          <a:prstGeom prst="wedgeRectCallout">
            <a:avLst>
              <a:gd name="adj1" fmla="val -20164"/>
              <a:gd name="adj2" fmla="val 68312"/>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smtClean="0">
                <a:latin typeface="+mn-ea"/>
              </a:rPr>
              <a:t>日付を選択肢にすることもできます。</a:t>
            </a:r>
            <a:endParaRPr lang="ja-JP" altLang="en-US" sz="1100" dirty="0">
              <a:latin typeface="+mn-ea"/>
            </a:endParaRPr>
          </a:p>
        </p:txBody>
      </p:sp>
      <p:sp>
        <p:nvSpPr>
          <p:cNvPr id="25" name="円/楕円 24"/>
          <p:cNvSpPr/>
          <p:nvPr/>
        </p:nvSpPr>
        <p:spPr>
          <a:xfrm>
            <a:off x="4579434" y="1241502"/>
            <a:ext cx="178420" cy="178420"/>
          </a:xfrm>
          <a:prstGeom prst="ellipse">
            <a:avLst/>
          </a:prstGeom>
          <a:noFill/>
          <a:ln w="25400">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690946" y="2471850"/>
            <a:ext cx="364274" cy="178420"/>
          </a:xfrm>
          <a:prstGeom prst="ellipse">
            <a:avLst/>
          </a:prstGeom>
          <a:noFill/>
          <a:ln w="25400">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244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5" y="273679"/>
            <a:ext cx="2182695"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掲示板機能</a:t>
            </a:r>
            <a:endParaRPr kumimoji="1" lang="ja-JP" altLang="en-US" sz="1600" b="1" dirty="0">
              <a:solidFill>
                <a:schemeClr val="accent1">
                  <a:lumMod val="50000"/>
                </a:scheme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788744994"/>
              </p:ext>
            </p:extLst>
          </p:nvPr>
        </p:nvGraphicFramePr>
        <p:xfrm>
          <a:off x="599438" y="1227667"/>
          <a:ext cx="8832797" cy="1638918"/>
        </p:xfrm>
        <a:graphic>
          <a:graphicData uri="http://schemas.openxmlformats.org/drawingml/2006/table">
            <a:tbl>
              <a:tblPr firstRow="1" bandRow="1">
                <a:tableStyleId>{7DF18680-E054-41AD-8BC1-D1AEF772440D}</a:tableStyleId>
              </a:tblPr>
              <a:tblGrid>
                <a:gridCol w="3157553">
                  <a:extLst>
                    <a:ext uri="{9D8B030D-6E8A-4147-A177-3AD203B41FA5}">
                      <a16:colId xmlns:a16="http://schemas.microsoft.com/office/drawing/2014/main" xmlns="" val="20000"/>
                    </a:ext>
                  </a:extLst>
                </a:gridCol>
                <a:gridCol w="1891748">
                  <a:extLst>
                    <a:ext uri="{9D8B030D-6E8A-4147-A177-3AD203B41FA5}">
                      <a16:colId xmlns:a16="http://schemas.microsoft.com/office/drawing/2014/main" xmlns="" val="20001"/>
                    </a:ext>
                  </a:extLst>
                </a:gridCol>
                <a:gridCol w="1891748">
                  <a:extLst>
                    <a:ext uri="{9D8B030D-6E8A-4147-A177-3AD203B41FA5}">
                      <a16:colId xmlns:a16="http://schemas.microsoft.com/office/drawing/2014/main" xmlns="" val="20002"/>
                    </a:ext>
                  </a:extLst>
                </a:gridCol>
                <a:gridCol w="1891748">
                  <a:extLst>
                    <a:ext uri="{9D8B030D-6E8A-4147-A177-3AD203B41FA5}">
                      <a16:colId xmlns:a16="http://schemas.microsoft.com/office/drawing/2014/main" xmlns="" val="20003"/>
                    </a:ext>
                  </a:extLst>
                </a:gridCol>
              </a:tblGrid>
              <a:tr h="555978">
                <a:tc>
                  <a:txBody>
                    <a:bodyPr/>
                    <a:lstStyle/>
                    <a:p>
                      <a:endParaRPr kumimoji="1" lang="ja-JP" altLang="en-US" sz="1200" dirty="0"/>
                    </a:p>
                  </a:txBody>
                  <a:tcPr/>
                </a:tc>
                <a:tc>
                  <a:txBody>
                    <a:bodyPr/>
                    <a:lstStyle/>
                    <a:p>
                      <a:pPr algn="ctr"/>
                      <a:r>
                        <a:rPr kumimoji="1" lang="ja-JP" altLang="en-US" dirty="0"/>
                        <a:t>サイボウズ </a:t>
                      </a:r>
                      <a:r>
                        <a:rPr kumimoji="1" lang="en-US" altLang="ja-JP" dirty="0"/>
                        <a:t>Office</a:t>
                      </a:r>
                      <a:r>
                        <a:rPr kumimoji="1" lang="en-US" altLang="ja-JP" baseline="0" dirty="0"/>
                        <a:t> 8</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9</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10</a:t>
                      </a:r>
                      <a:endParaRPr kumimoji="1" lang="ja-JP" altLang="en-US" dirty="0"/>
                    </a:p>
                  </a:txBody>
                  <a:tcPr anchor="ctr"/>
                </a:tc>
                <a:extLst>
                  <a:ext uri="{0D108BD9-81ED-4DB2-BD59-A6C34878D82A}">
                    <a16:rowId xmlns:a16="http://schemas.microsoft.com/office/drawing/2014/main" xmlns="" val="10000"/>
                  </a:ext>
                </a:extLst>
              </a:tr>
              <a:tr h="434958">
                <a:tc>
                  <a:txBody>
                    <a:bodyPr/>
                    <a:lstStyle/>
                    <a:p>
                      <a:pPr algn="ctr"/>
                      <a:r>
                        <a:rPr kumimoji="1" lang="ja-JP" altLang="en-US" sz="1200" dirty="0"/>
                        <a:t>公開期間の設定</a:t>
                      </a:r>
                      <a:endParaRPr kumimoji="1" lang="en-US" altLang="ja-JP" sz="1200" dirty="0"/>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1"/>
                  </a:ext>
                </a:extLst>
              </a:tr>
              <a:tr h="434958">
                <a:tc>
                  <a:txBody>
                    <a:bodyPr/>
                    <a:lstStyle/>
                    <a:p>
                      <a:pPr algn="ctr"/>
                      <a:r>
                        <a:rPr kumimoji="1" lang="ja-JP" altLang="en-US" sz="1200" dirty="0"/>
                        <a:t>掲示板データの</a:t>
                      </a:r>
                      <a:r>
                        <a:rPr kumimoji="1" lang="en-US" altLang="ja-JP" sz="1200" dirty="0"/>
                        <a:t>CSV</a:t>
                      </a:r>
                      <a:r>
                        <a:rPr kumimoji="1" lang="ja-JP" altLang="en-US" sz="1200" dirty="0"/>
                        <a:t>入出力</a:t>
                      </a:r>
                      <a:endParaRPr kumimoji="1" lang="en-US" altLang="ja-JP" sz="1200" dirty="0"/>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smtClean="0"/>
                        <a:t>○</a:t>
                      </a:r>
                      <a:endParaRPr kumimoji="1" lang="en-US" altLang="ja-JP" dirty="0" smtClean="0"/>
                    </a:p>
                    <a:p>
                      <a:pPr algn="ctr"/>
                      <a:r>
                        <a:rPr kumimoji="1" lang="ja-JP" altLang="en-US" sz="1000" dirty="0" smtClean="0"/>
                        <a:t>（</a:t>
                      </a:r>
                      <a:r>
                        <a:rPr kumimoji="1" lang="en-US" altLang="ja-JP" sz="1000" dirty="0"/>
                        <a:t>10.6.0</a:t>
                      </a:r>
                      <a:r>
                        <a:rPr kumimoji="1" lang="ja-JP" altLang="en-US" sz="1000" dirty="0"/>
                        <a:t>～）</a:t>
                      </a:r>
                      <a:endParaRPr kumimoji="1" lang="ja-JP" altLang="en-US" dirty="0"/>
                    </a:p>
                  </a:txBody>
                  <a:tcPr anchor="ctr"/>
                </a:tc>
                <a:extLst>
                  <a:ext uri="{0D108BD9-81ED-4DB2-BD59-A6C34878D82A}">
                    <a16:rowId xmlns:a16="http://schemas.microsoft.com/office/drawing/2014/main" xmlns="" val="735376857"/>
                  </a:ext>
                </a:extLst>
              </a:tr>
            </a:tbl>
          </a:graphicData>
        </a:graphic>
      </p:graphicFrame>
      <p:pic>
        <p:nvPicPr>
          <p:cNvPr id="6" name="図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36944" y="372479"/>
            <a:ext cx="393424" cy="393424"/>
          </a:xfrm>
          <a:prstGeom prst="rect">
            <a:avLst/>
          </a:prstGeom>
        </p:spPr>
      </p:pic>
      <p:sp>
        <p:nvSpPr>
          <p:cNvPr id="7" name="スライド番号プレースホルダー 6"/>
          <p:cNvSpPr>
            <a:spLocks noGrp="1"/>
          </p:cNvSpPr>
          <p:nvPr>
            <p:ph type="sldNum" sz="quarter" idx="10"/>
          </p:nvPr>
        </p:nvSpPr>
        <p:spPr/>
        <p:txBody>
          <a:bodyPr/>
          <a:lstStyle/>
          <a:p>
            <a:fld id="{0FEDF257-E9DE-47AD-A871-A7339627178B}" type="slidenum">
              <a:rPr lang="ja-JP" altLang="en-US" smtClean="0"/>
              <a:pPr/>
              <a:t>12</a:t>
            </a:fld>
            <a:endParaRPr lang="ja-JP" altLang="en-US"/>
          </a:p>
        </p:txBody>
      </p:sp>
      <p:sp>
        <p:nvSpPr>
          <p:cNvPr id="9" name="角丸四角形 8"/>
          <p:cNvSpPr/>
          <p:nvPr/>
        </p:nvSpPr>
        <p:spPr>
          <a:xfrm>
            <a:off x="599438" y="3041479"/>
            <a:ext cx="3724084" cy="42669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smtClean="0">
                <a:solidFill>
                  <a:schemeClr val="tx2">
                    <a:lumMod val="50000"/>
                  </a:schemeClr>
                </a:solidFill>
              </a:rPr>
              <a:t>公開</a:t>
            </a:r>
            <a:r>
              <a:rPr kumimoji="1" lang="ja-JP" altLang="en-US" sz="2000" b="1" dirty="0">
                <a:solidFill>
                  <a:schemeClr val="tx2">
                    <a:lumMod val="50000"/>
                  </a:schemeClr>
                </a:solidFill>
              </a:rPr>
              <a:t>期間の設定</a:t>
            </a:r>
          </a:p>
        </p:txBody>
      </p:sp>
      <p:pic>
        <p:nvPicPr>
          <p:cNvPr id="10" name="図 9"/>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24463" y="2999286"/>
            <a:ext cx="511084" cy="511084"/>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441" y="3575805"/>
            <a:ext cx="3724082" cy="3145670"/>
          </a:xfrm>
          <a:prstGeom prst="rect">
            <a:avLst/>
          </a:prstGeom>
          <a:ln>
            <a:solidFill>
              <a:schemeClr val="tx1">
                <a:lumMod val="50000"/>
                <a:lumOff val="50000"/>
              </a:schemeClr>
            </a:solidFill>
          </a:ln>
        </p:spPr>
      </p:pic>
      <p:sp>
        <p:nvSpPr>
          <p:cNvPr id="12" name="角丸四角形 11"/>
          <p:cNvSpPr/>
          <p:nvPr/>
        </p:nvSpPr>
        <p:spPr>
          <a:xfrm>
            <a:off x="789870" y="5575600"/>
            <a:ext cx="3275234" cy="362155"/>
          </a:xfrm>
          <a:prstGeom prst="roundRect">
            <a:avLst>
              <a:gd name="adj" fmla="val 5146"/>
            </a:avLst>
          </a:prstGeom>
          <a:noFill/>
          <a:ln w="38100" cmpd="sng">
            <a:solidFill>
              <a:srgbClr val="F79646"/>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78940" rtl="0" eaLnBrk="1" latinLnBrk="0" hangingPunct="1">
              <a:defRPr kumimoji="1" sz="1900" kern="1200">
                <a:solidFill>
                  <a:schemeClr val="dk1"/>
                </a:solidFill>
                <a:latin typeface="+mn-lt"/>
                <a:ea typeface="+mn-ea"/>
                <a:cs typeface="+mn-cs"/>
              </a:defRPr>
            </a:lvl1pPr>
            <a:lvl2pPr marL="478940" algn="l" defTabSz="478940" rtl="0" eaLnBrk="1" latinLnBrk="0" hangingPunct="1">
              <a:defRPr kumimoji="1" sz="1900" kern="1200">
                <a:solidFill>
                  <a:schemeClr val="dk1"/>
                </a:solidFill>
                <a:latin typeface="+mn-lt"/>
                <a:ea typeface="+mn-ea"/>
                <a:cs typeface="+mn-cs"/>
              </a:defRPr>
            </a:lvl2pPr>
            <a:lvl3pPr marL="957879" algn="l" defTabSz="478940" rtl="0" eaLnBrk="1" latinLnBrk="0" hangingPunct="1">
              <a:defRPr kumimoji="1" sz="1900" kern="1200">
                <a:solidFill>
                  <a:schemeClr val="dk1"/>
                </a:solidFill>
                <a:latin typeface="+mn-lt"/>
                <a:ea typeface="+mn-ea"/>
                <a:cs typeface="+mn-cs"/>
              </a:defRPr>
            </a:lvl3pPr>
            <a:lvl4pPr marL="1436819" algn="l" defTabSz="478940" rtl="0" eaLnBrk="1" latinLnBrk="0" hangingPunct="1">
              <a:defRPr kumimoji="1" sz="1900" kern="1200">
                <a:solidFill>
                  <a:schemeClr val="dk1"/>
                </a:solidFill>
                <a:latin typeface="+mn-lt"/>
                <a:ea typeface="+mn-ea"/>
                <a:cs typeface="+mn-cs"/>
              </a:defRPr>
            </a:lvl4pPr>
            <a:lvl5pPr marL="1915758" algn="l" defTabSz="478940" rtl="0" eaLnBrk="1" latinLnBrk="0" hangingPunct="1">
              <a:defRPr kumimoji="1" sz="1900" kern="1200">
                <a:solidFill>
                  <a:schemeClr val="dk1"/>
                </a:solidFill>
                <a:latin typeface="+mn-lt"/>
                <a:ea typeface="+mn-ea"/>
                <a:cs typeface="+mn-cs"/>
              </a:defRPr>
            </a:lvl5pPr>
            <a:lvl6pPr marL="2394698" algn="l" defTabSz="478940" rtl="0" eaLnBrk="1" latinLnBrk="0" hangingPunct="1">
              <a:defRPr kumimoji="1" sz="1900" kern="1200">
                <a:solidFill>
                  <a:schemeClr val="dk1"/>
                </a:solidFill>
                <a:latin typeface="+mn-lt"/>
                <a:ea typeface="+mn-ea"/>
                <a:cs typeface="+mn-cs"/>
              </a:defRPr>
            </a:lvl6pPr>
            <a:lvl7pPr marL="2873637" algn="l" defTabSz="478940" rtl="0" eaLnBrk="1" latinLnBrk="0" hangingPunct="1">
              <a:defRPr kumimoji="1" sz="1900" kern="1200">
                <a:solidFill>
                  <a:schemeClr val="dk1"/>
                </a:solidFill>
                <a:latin typeface="+mn-lt"/>
                <a:ea typeface="+mn-ea"/>
                <a:cs typeface="+mn-cs"/>
              </a:defRPr>
            </a:lvl7pPr>
            <a:lvl8pPr marL="3352576" algn="l" defTabSz="478940" rtl="0" eaLnBrk="1" latinLnBrk="0" hangingPunct="1">
              <a:defRPr kumimoji="1" sz="1900" kern="1200">
                <a:solidFill>
                  <a:schemeClr val="dk1"/>
                </a:solidFill>
                <a:latin typeface="+mn-lt"/>
                <a:ea typeface="+mn-ea"/>
                <a:cs typeface="+mn-cs"/>
              </a:defRPr>
            </a:lvl8pPr>
            <a:lvl9pPr marL="3831516" algn="l" defTabSz="478940" rtl="0" eaLnBrk="1" latinLnBrk="0" hangingPunct="1">
              <a:defRPr kumimoji="1" sz="1900" kern="1200">
                <a:solidFill>
                  <a:schemeClr val="dk1"/>
                </a:solidFill>
                <a:latin typeface="+mn-lt"/>
                <a:ea typeface="+mn-ea"/>
                <a:cs typeface="+mn-cs"/>
              </a:defRPr>
            </a:lvl9pPr>
          </a:lstStyle>
          <a:p>
            <a:pPr algn="ctr"/>
            <a:endParaRPr kumimoji="1" lang="ja-JP" altLang="en-US" b="1" dirty="0"/>
          </a:p>
        </p:txBody>
      </p:sp>
      <p:sp>
        <p:nvSpPr>
          <p:cNvPr id="13" name="四角形吹き出し 12"/>
          <p:cNvSpPr/>
          <p:nvPr/>
        </p:nvSpPr>
        <p:spPr>
          <a:xfrm>
            <a:off x="3424463" y="4530605"/>
            <a:ext cx="2353047" cy="825850"/>
          </a:xfrm>
          <a:prstGeom prst="wedgeRectCallout">
            <a:avLst>
              <a:gd name="adj1" fmla="val -42375"/>
              <a:gd name="adj2" fmla="val 81528"/>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latin typeface="+mn-ea"/>
              </a:rPr>
              <a:t>掲示板の公開開始</a:t>
            </a:r>
            <a:r>
              <a:rPr lang="en-US" altLang="ja-JP" sz="1200" dirty="0">
                <a:latin typeface="+mn-ea"/>
              </a:rPr>
              <a:t>/</a:t>
            </a:r>
            <a:r>
              <a:rPr lang="ja-JP" altLang="en-US" sz="1200" dirty="0">
                <a:latin typeface="+mn-ea"/>
              </a:rPr>
              <a:t>終了日時をそれぞれ指定できます。</a:t>
            </a:r>
          </a:p>
        </p:txBody>
      </p:sp>
      <p:sp>
        <p:nvSpPr>
          <p:cNvPr id="14" name="テキスト ボックス 13"/>
          <p:cNvSpPr txBox="1"/>
          <p:nvPr/>
        </p:nvSpPr>
        <p:spPr>
          <a:xfrm>
            <a:off x="6050496" y="3640784"/>
            <a:ext cx="3381739" cy="2062103"/>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開始日時を設定すると、掲示板を作成しても公開日時までは作成者にしか見えない状態になります。 </a:t>
            </a:r>
          </a:p>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終了日時を設定すると、公開されていた掲示板が掲示終了日時に掲示板の一覧画面からは見えなくなります。</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1100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5" y="273679"/>
            <a:ext cx="2182695"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メール機能</a:t>
            </a:r>
            <a:endParaRPr kumimoji="1" lang="ja-JP" altLang="en-US" sz="1600" b="1" dirty="0">
              <a:solidFill>
                <a:schemeClr val="accent1">
                  <a:lumMod val="50000"/>
                </a:scheme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535457592"/>
              </p:ext>
            </p:extLst>
          </p:nvPr>
        </p:nvGraphicFramePr>
        <p:xfrm>
          <a:off x="599438" y="1227667"/>
          <a:ext cx="8832797" cy="4429963"/>
        </p:xfrm>
        <a:graphic>
          <a:graphicData uri="http://schemas.openxmlformats.org/drawingml/2006/table">
            <a:tbl>
              <a:tblPr firstRow="1" bandRow="1">
                <a:tableStyleId>{7DF18680-E054-41AD-8BC1-D1AEF772440D}</a:tableStyleId>
              </a:tblPr>
              <a:tblGrid>
                <a:gridCol w="3157553">
                  <a:extLst>
                    <a:ext uri="{9D8B030D-6E8A-4147-A177-3AD203B41FA5}">
                      <a16:colId xmlns:a16="http://schemas.microsoft.com/office/drawing/2014/main" xmlns="" val="20000"/>
                    </a:ext>
                  </a:extLst>
                </a:gridCol>
                <a:gridCol w="1891748">
                  <a:extLst>
                    <a:ext uri="{9D8B030D-6E8A-4147-A177-3AD203B41FA5}">
                      <a16:colId xmlns:a16="http://schemas.microsoft.com/office/drawing/2014/main" xmlns="" val="20001"/>
                    </a:ext>
                  </a:extLst>
                </a:gridCol>
                <a:gridCol w="1891748">
                  <a:extLst>
                    <a:ext uri="{9D8B030D-6E8A-4147-A177-3AD203B41FA5}">
                      <a16:colId xmlns:a16="http://schemas.microsoft.com/office/drawing/2014/main" xmlns="" val="20002"/>
                    </a:ext>
                  </a:extLst>
                </a:gridCol>
                <a:gridCol w="1891748">
                  <a:extLst>
                    <a:ext uri="{9D8B030D-6E8A-4147-A177-3AD203B41FA5}">
                      <a16:colId xmlns:a16="http://schemas.microsoft.com/office/drawing/2014/main" xmlns="" val="20003"/>
                    </a:ext>
                  </a:extLst>
                </a:gridCol>
              </a:tblGrid>
              <a:tr h="686551">
                <a:tc>
                  <a:txBody>
                    <a:bodyPr/>
                    <a:lstStyle/>
                    <a:p>
                      <a:endParaRPr kumimoji="1" lang="ja-JP" altLang="en-US" sz="1200" dirty="0"/>
                    </a:p>
                  </a:txBody>
                  <a:tcPr/>
                </a:tc>
                <a:tc>
                  <a:txBody>
                    <a:bodyPr/>
                    <a:lstStyle/>
                    <a:p>
                      <a:pPr algn="ctr"/>
                      <a:r>
                        <a:rPr kumimoji="1" lang="ja-JP" altLang="en-US" dirty="0"/>
                        <a:t>サイボウズ </a:t>
                      </a:r>
                      <a:r>
                        <a:rPr kumimoji="1" lang="en-US" altLang="ja-JP" dirty="0"/>
                        <a:t>Office</a:t>
                      </a:r>
                      <a:r>
                        <a:rPr kumimoji="1" lang="en-US" altLang="ja-JP" baseline="0" dirty="0"/>
                        <a:t> 8</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9</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10</a:t>
                      </a:r>
                      <a:endParaRPr kumimoji="1" lang="ja-JP" altLang="en-US" dirty="0"/>
                    </a:p>
                  </a:txBody>
                  <a:tcPr anchor="ctr"/>
                </a:tc>
                <a:extLst>
                  <a:ext uri="{0D108BD9-81ED-4DB2-BD59-A6C34878D82A}">
                    <a16:rowId xmlns:a16="http://schemas.microsoft.com/office/drawing/2014/main" xmlns="" val="10000"/>
                  </a:ext>
                </a:extLst>
              </a:tr>
              <a:tr h="623902">
                <a:tc>
                  <a:txBody>
                    <a:bodyPr/>
                    <a:lstStyle/>
                    <a:p>
                      <a:pPr algn="ctr"/>
                      <a:r>
                        <a:rPr kumimoji="1" lang="en-US" altLang="ja-JP" sz="1200" dirty="0"/>
                        <a:t>HTML</a:t>
                      </a:r>
                      <a:r>
                        <a:rPr kumimoji="1" lang="ja-JP" altLang="en-US" sz="1200" dirty="0"/>
                        <a:t>メールの受信・送信</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P14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1"/>
                  </a:ext>
                </a:extLst>
              </a:tr>
              <a:tr h="623902">
                <a:tc>
                  <a:txBody>
                    <a:bodyPr/>
                    <a:lstStyle/>
                    <a:p>
                      <a:pPr algn="ctr"/>
                      <a:r>
                        <a:rPr kumimoji="1" lang="ja-JP" altLang="en-US" sz="1200" dirty="0"/>
                        <a:t>３ペインビューの表示切替</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P14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2"/>
                  </a:ext>
                </a:extLst>
              </a:tr>
              <a:tr h="623902">
                <a:tc>
                  <a:txBody>
                    <a:bodyPr/>
                    <a:lstStyle/>
                    <a:p>
                      <a:pPr algn="ctr"/>
                      <a:r>
                        <a:rPr kumimoji="1" lang="ja-JP" altLang="en-US" sz="1200" dirty="0"/>
                        <a:t>メールアドレス入力欄の機能強化</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P14 </a:t>
                      </a:r>
                      <a:r>
                        <a:rPr kumimoji="1" lang="ja-JP" altLang="en-US" sz="1200" b="0" dirty="0">
                          <a:solidFill>
                            <a:schemeClr val="accent5">
                              <a:lumMod val="50000"/>
                            </a:schemeClr>
                          </a:solidFill>
                        </a:rPr>
                        <a:t>で解説</a:t>
                      </a:r>
                      <a:endParaRPr kumimoji="1" lang="en-US" altLang="ja-JP" sz="1200" dirty="0"/>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3"/>
                  </a:ext>
                </a:extLst>
              </a:tr>
              <a:tr h="623902">
                <a:tc>
                  <a:txBody>
                    <a:bodyPr/>
                    <a:lstStyle/>
                    <a:p>
                      <a:pPr algn="ctr"/>
                      <a:r>
                        <a:rPr kumimoji="1" lang="ja-JP" altLang="en-US" sz="1200" dirty="0"/>
                        <a:t>容量制限機能の強化</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P14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4"/>
                  </a:ext>
                </a:extLst>
              </a:tr>
              <a:tr h="623902">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自動受信</a:t>
                      </a:r>
                      <a:endParaRPr kumimoji="1" lang="en-US" altLang="ja-JP" sz="1200" b="0" dirty="0">
                        <a:solidFill>
                          <a:schemeClr val="tx1"/>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smtClean="0"/>
                        <a:t>○</a:t>
                      </a:r>
                      <a:endParaRPr kumimoji="1" lang="en-US" altLang="ja-JP" dirty="0" smtClean="0"/>
                    </a:p>
                    <a:p>
                      <a:pPr marL="0" marR="0" lvl="0" indent="0" algn="ctr" defTabSz="47894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（クラウド版のみ対応）</a:t>
                      </a:r>
                      <a:endParaRPr kumimoji="1" lang="ja-JP" altLang="en-US" sz="19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r>
              <a:tr h="623902">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自動転送</a:t>
                      </a:r>
                      <a:endParaRPr kumimoji="1" lang="en-US" altLang="ja-JP" sz="1200" b="0" dirty="0">
                        <a:solidFill>
                          <a:schemeClr val="tx1"/>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smtClean="0"/>
                        <a:t>○</a:t>
                      </a:r>
                      <a:endParaRPr kumimoji="1" lang="en-US" altLang="ja-JP" dirty="0" smtClean="0"/>
                    </a:p>
                    <a:p>
                      <a:pPr marL="0" marR="0" lvl="0" indent="0" algn="ctr" defTabSz="47894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（クラウド版のみ対応）</a:t>
                      </a:r>
                      <a:endParaRPr kumimoji="1" lang="ja-JP" altLang="en-US" sz="19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r>
            </a:tbl>
          </a:graphicData>
        </a:graphic>
      </p:graphicFrame>
      <p:pic>
        <p:nvPicPr>
          <p:cNvPr id="6" name="図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36944" y="372479"/>
            <a:ext cx="393424" cy="393424"/>
          </a:xfrm>
          <a:prstGeom prst="rect">
            <a:avLst/>
          </a:prstGeom>
        </p:spPr>
      </p:pic>
      <p:sp>
        <p:nvSpPr>
          <p:cNvPr id="4" name="スライド番号プレースホルダー 3"/>
          <p:cNvSpPr>
            <a:spLocks noGrp="1"/>
          </p:cNvSpPr>
          <p:nvPr>
            <p:ph type="sldNum" sz="quarter" idx="10"/>
          </p:nvPr>
        </p:nvSpPr>
        <p:spPr/>
        <p:txBody>
          <a:bodyPr/>
          <a:lstStyle/>
          <a:p>
            <a:fld id="{0FEDF257-E9DE-47AD-A871-A7339627178B}" type="slidenum">
              <a:rPr lang="ja-JP" altLang="en-US" smtClean="0"/>
              <a:pPr/>
              <a:t>13</a:t>
            </a:fld>
            <a:endParaRPr lang="ja-JP" altLang="en-US"/>
          </a:p>
        </p:txBody>
      </p:sp>
    </p:spTree>
    <p:extLst>
      <p:ext uri="{BB962C8B-B14F-4D97-AF65-F5344CB8AC3E}">
        <p14:creationId xmlns:p14="http://schemas.microsoft.com/office/powerpoint/2010/main" val="329079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a:xfrm>
            <a:off x="9422391" y="6386840"/>
            <a:ext cx="386805" cy="365125"/>
          </a:xfrm>
        </p:spPr>
        <p:txBody>
          <a:bodyPr/>
          <a:lstStyle/>
          <a:p>
            <a:fld id="{0FEDF257-E9DE-47AD-A871-A7339627178B}" type="slidenum">
              <a:rPr lang="ja-JP" altLang="en-US" smtClean="0"/>
              <a:pPr/>
              <a:t>14</a:t>
            </a:fld>
            <a:endParaRPr lang="ja-JP" altLang="en-US"/>
          </a:p>
        </p:txBody>
      </p:sp>
      <p:sp>
        <p:nvSpPr>
          <p:cNvPr id="3" name="角丸四角形 2"/>
          <p:cNvSpPr/>
          <p:nvPr/>
        </p:nvSpPr>
        <p:spPr>
          <a:xfrm>
            <a:off x="159922" y="226807"/>
            <a:ext cx="4645074"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n-US" altLang="ja-JP" sz="2000" b="1" dirty="0">
                <a:solidFill>
                  <a:schemeClr val="tx2">
                    <a:lumMod val="50000"/>
                  </a:schemeClr>
                </a:solidFill>
              </a:rPr>
              <a:t>3</a:t>
            </a:r>
            <a:r>
              <a:rPr lang="ja-JP" altLang="en-US" sz="2000" b="1" dirty="0">
                <a:solidFill>
                  <a:schemeClr val="tx2">
                    <a:lumMod val="50000"/>
                  </a:schemeClr>
                </a:solidFill>
              </a:rPr>
              <a:t>ペインビュー表示と</a:t>
            </a:r>
            <a:r>
              <a:rPr lang="en-US" altLang="ja-JP" sz="2000" b="1" dirty="0">
                <a:solidFill>
                  <a:schemeClr val="tx2">
                    <a:lumMod val="50000"/>
                  </a:schemeClr>
                </a:solidFill>
              </a:rPr>
              <a:t>HTML</a:t>
            </a:r>
            <a:r>
              <a:rPr lang="ja-JP" altLang="en-US" sz="2000" b="1" dirty="0">
                <a:solidFill>
                  <a:schemeClr val="tx2">
                    <a:lumMod val="50000"/>
                  </a:schemeClr>
                </a:solidFill>
              </a:rPr>
              <a:t>対応</a:t>
            </a:r>
            <a:endParaRPr kumimoji="1" lang="ja-JP" altLang="en-US" sz="2000" b="1" dirty="0">
              <a:solidFill>
                <a:schemeClr val="tx2">
                  <a:lumMod val="50000"/>
                </a:schemeClr>
              </a:solidFill>
            </a:endParaRPr>
          </a:p>
        </p:txBody>
      </p:sp>
      <p:pic>
        <p:nvPicPr>
          <p:cNvPr id="4" name="図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096833" y="248326"/>
            <a:ext cx="522633" cy="522633"/>
          </a:xfrm>
          <a:prstGeom prst="rect">
            <a:avLst/>
          </a:prstGeom>
        </p:spPr>
      </p:pic>
      <p:sp>
        <p:nvSpPr>
          <p:cNvPr id="9" name="テキスト ボックス 9"/>
          <p:cNvSpPr txBox="1"/>
          <p:nvPr/>
        </p:nvSpPr>
        <p:spPr>
          <a:xfrm>
            <a:off x="159922" y="971646"/>
            <a:ext cx="5207901" cy="253916"/>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r>
              <a:rPr lang="en-US" altLang="ja-JP" sz="1050" dirty="0">
                <a:latin typeface="メイリオ"/>
                <a:ea typeface="メイリオ"/>
                <a:cs typeface="メイリオ"/>
              </a:rPr>
              <a:t>※ </a:t>
            </a:r>
            <a:r>
              <a:rPr lang="ja-JP" altLang="en-US" sz="1050" dirty="0">
                <a:latin typeface="メイリオ"/>
                <a:ea typeface="メイリオ"/>
                <a:cs typeface="メイリオ"/>
              </a:rPr>
              <a:t>ビューはユーザーごとに前バージョンまでの表示と切り替えることができます。</a:t>
            </a:r>
          </a:p>
        </p:txBody>
      </p:sp>
      <p:grpSp>
        <p:nvGrpSpPr>
          <p:cNvPr id="11" name="グループ化 10"/>
          <p:cNvGrpSpPr/>
          <p:nvPr/>
        </p:nvGrpSpPr>
        <p:grpSpPr>
          <a:xfrm>
            <a:off x="335761" y="1325688"/>
            <a:ext cx="4718064" cy="2202704"/>
            <a:chOff x="351929" y="1325687"/>
            <a:chExt cx="5337627" cy="2491957"/>
          </a:xfrm>
        </p:grpSpPr>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1929" y="1325687"/>
              <a:ext cx="5097368" cy="2491957"/>
            </a:xfrm>
            <a:prstGeom prst="rect">
              <a:avLst/>
            </a:prstGeom>
            <a:solidFill>
              <a:srgbClr val="8DCF80"/>
            </a:solidFill>
            <a:ln>
              <a:noFill/>
            </a:ln>
          </p:spPr>
        </p:pic>
        <p:sp>
          <p:nvSpPr>
            <p:cNvPr id="6" name="角丸四角形 5"/>
            <p:cNvSpPr/>
            <p:nvPr/>
          </p:nvSpPr>
          <p:spPr>
            <a:xfrm>
              <a:off x="1096430" y="2113587"/>
              <a:ext cx="907158" cy="367531"/>
            </a:xfrm>
            <a:prstGeom prst="roundRect">
              <a:avLst>
                <a:gd name="adj" fmla="val 12689"/>
              </a:avLst>
            </a:prstGeom>
            <a:noFill/>
            <a:ln w="38100" cmpd="sng">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78940" rtl="0" eaLnBrk="1" latinLnBrk="0" hangingPunct="1">
                <a:defRPr kumimoji="1" sz="1900" kern="1200">
                  <a:solidFill>
                    <a:schemeClr val="dk1"/>
                  </a:solidFill>
                  <a:latin typeface="+mn-lt"/>
                  <a:ea typeface="+mn-ea"/>
                  <a:cs typeface="+mn-cs"/>
                </a:defRPr>
              </a:lvl1pPr>
              <a:lvl2pPr marL="478940" algn="l" defTabSz="478940" rtl="0" eaLnBrk="1" latinLnBrk="0" hangingPunct="1">
                <a:defRPr kumimoji="1" sz="1900" kern="1200">
                  <a:solidFill>
                    <a:schemeClr val="dk1"/>
                  </a:solidFill>
                  <a:latin typeface="+mn-lt"/>
                  <a:ea typeface="+mn-ea"/>
                  <a:cs typeface="+mn-cs"/>
                </a:defRPr>
              </a:lvl2pPr>
              <a:lvl3pPr marL="957879" algn="l" defTabSz="478940" rtl="0" eaLnBrk="1" latinLnBrk="0" hangingPunct="1">
                <a:defRPr kumimoji="1" sz="1900" kern="1200">
                  <a:solidFill>
                    <a:schemeClr val="dk1"/>
                  </a:solidFill>
                  <a:latin typeface="+mn-lt"/>
                  <a:ea typeface="+mn-ea"/>
                  <a:cs typeface="+mn-cs"/>
                </a:defRPr>
              </a:lvl3pPr>
              <a:lvl4pPr marL="1436819" algn="l" defTabSz="478940" rtl="0" eaLnBrk="1" latinLnBrk="0" hangingPunct="1">
                <a:defRPr kumimoji="1" sz="1900" kern="1200">
                  <a:solidFill>
                    <a:schemeClr val="dk1"/>
                  </a:solidFill>
                  <a:latin typeface="+mn-lt"/>
                  <a:ea typeface="+mn-ea"/>
                  <a:cs typeface="+mn-cs"/>
                </a:defRPr>
              </a:lvl4pPr>
              <a:lvl5pPr marL="1915758" algn="l" defTabSz="478940" rtl="0" eaLnBrk="1" latinLnBrk="0" hangingPunct="1">
                <a:defRPr kumimoji="1" sz="1900" kern="1200">
                  <a:solidFill>
                    <a:schemeClr val="dk1"/>
                  </a:solidFill>
                  <a:latin typeface="+mn-lt"/>
                  <a:ea typeface="+mn-ea"/>
                  <a:cs typeface="+mn-cs"/>
                </a:defRPr>
              </a:lvl5pPr>
              <a:lvl6pPr marL="2394698" algn="l" defTabSz="478940" rtl="0" eaLnBrk="1" latinLnBrk="0" hangingPunct="1">
                <a:defRPr kumimoji="1" sz="1900" kern="1200">
                  <a:solidFill>
                    <a:schemeClr val="dk1"/>
                  </a:solidFill>
                  <a:latin typeface="+mn-lt"/>
                  <a:ea typeface="+mn-ea"/>
                  <a:cs typeface="+mn-cs"/>
                </a:defRPr>
              </a:lvl6pPr>
              <a:lvl7pPr marL="2873637" algn="l" defTabSz="478940" rtl="0" eaLnBrk="1" latinLnBrk="0" hangingPunct="1">
                <a:defRPr kumimoji="1" sz="1900" kern="1200">
                  <a:solidFill>
                    <a:schemeClr val="dk1"/>
                  </a:solidFill>
                  <a:latin typeface="+mn-lt"/>
                  <a:ea typeface="+mn-ea"/>
                  <a:cs typeface="+mn-cs"/>
                </a:defRPr>
              </a:lvl7pPr>
              <a:lvl8pPr marL="3352576" algn="l" defTabSz="478940" rtl="0" eaLnBrk="1" latinLnBrk="0" hangingPunct="1">
                <a:defRPr kumimoji="1" sz="1900" kern="1200">
                  <a:solidFill>
                    <a:schemeClr val="dk1"/>
                  </a:solidFill>
                  <a:latin typeface="+mn-lt"/>
                  <a:ea typeface="+mn-ea"/>
                  <a:cs typeface="+mn-cs"/>
                </a:defRPr>
              </a:lvl8pPr>
              <a:lvl9pPr marL="3831516" algn="l" defTabSz="478940" rtl="0" eaLnBrk="1" latinLnBrk="0" hangingPunct="1">
                <a:defRPr kumimoji="1" sz="1900" kern="1200">
                  <a:solidFill>
                    <a:schemeClr val="dk1"/>
                  </a:solidFill>
                  <a:latin typeface="+mn-lt"/>
                  <a:ea typeface="+mn-ea"/>
                  <a:cs typeface="+mn-cs"/>
                </a:defRPr>
              </a:lvl9pPr>
            </a:lstStyle>
            <a:p>
              <a:pPr algn="ctr"/>
              <a:endParaRPr kumimoji="1" lang="ja-JP" altLang="en-US" b="1" dirty="0"/>
            </a:p>
          </p:txBody>
        </p:sp>
        <p:sp>
          <p:nvSpPr>
            <p:cNvPr id="8" name="四角形吹き出し 7"/>
            <p:cNvSpPr/>
            <p:nvPr/>
          </p:nvSpPr>
          <p:spPr>
            <a:xfrm>
              <a:off x="3930743" y="1479288"/>
              <a:ext cx="1758813" cy="561024"/>
            </a:xfrm>
            <a:prstGeom prst="wedgeRectCallout">
              <a:avLst>
                <a:gd name="adj1" fmla="val -42375"/>
                <a:gd name="adj2" fmla="val 81528"/>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200" dirty="0">
                  <a:latin typeface="+mn-ea"/>
                </a:rPr>
                <a:t>HTML</a:t>
              </a:r>
              <a:r>
                <a:rPr lang="ja-JP" altLang="en-US" sz="1200" dirty="0">
                  <a:latin typeface="+mn-ea"/>
                </a:rPr>
                <a:t>メールの受信・送信ができます。</a:t>
              </a:r>
            </a:p>
          </p:txBody>
        </p:sp>
        <p:sp>
          <p:nvSpPr>
            <p:cNvPr id="10" name="四角形吹き出し 9"/>
            <p:cNvSpPr/>
            <p:nvPr/>
          </p:nvSpPr>
          <p:spPr>
            <a:xfrm>
              <a:off x="1085408" y="2307326"/>
              <a:ext cx="1597138" cy="675263"/>
            </a:xfrm>
            <a:prstGeom prst="wedgeRectCallout">
              <a:avLst>
                <a:gd name="adj1" fmla="val 8654"/>
                <a:gd name="adj2" fmla="val -81460"/>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00" dirty="0">
                  <a:latin typeface="+mn-ea"/>
                </a:rPr>
                <a:t>D&amp;D</a:t>
              </a:r>
              <a:r>
                <a:rPr lang="ja-JP" altLang="en-US" sz="1100" dirty="0">
                  <a:latin typeface="+mn-ea"/>
                </a:rPr>
                <a:t>でメールをフォルダ移動させることができます。</a:t>
              </a:r>
            </a:p>
          </p:txBody>
        </p:sp>
      </p:grpSp>
      <p:sp>
        <p:nvSpPr>
          <p:cNvPr id="12" name="角丸四角形 11"/>
          <p:cNvSpPr/>
          <p:nvPr/>
        </p:nvSpPr>
        <p:spPr>
          <a:xfrm>
            <a:off x="159922" y="3689145"/>
            <a:ext cx="3497678"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容量制限機能の強化</a:t>
            </a:r>
          </a:p>
        </p:txBody>
      </p:sp>
      <p:sp>
        <p:nvSpPr>
          <p:cNvPr id="13" name="角丸四角形 12"/>
          <p:cNvSpPr/>
          <p:nvPr/>
        </p:nvSpPr>
        <p:spPr>
          <a:xfrm>
            <a:off x="5628064" y="232453"/>
            <a:ext cx="3963197"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アドレス入力欄の機能強化</a:t>
            </a:r>
          </a:p>
        </p:txBody>
      </p:sp>
      <p:cxnSp>
        <p:nvCxnSpPr>
          <p:cNvPr id="14" name="直線コネクタ 13"/>
          <p:cNvCxnSpPr/>
          <p:nvPr/>
        </p:nvCxnSpPr>
        <p:spPr>
          <a:xfrm>
            <a:off x="5280991" y="226806"/>
            <a:ext cx="0" cy="6391708"/>
          </a:xfrm>
          <a:prstGeom prst="line">
            <a:avLst/>
          </a:prstGeom>
        </p:spPr>
        <p:style>
          <a:lnRef idx="2">
            <a:schemeClr val="accent5"/>
          </a:lnRef>
          <a:fillRef idx="0">
            <a:schemeClr val="accent5"/>
          </a:fillRef>
          <a:effectRef idx="1">
            <a:schemeClr val="accent5"/>
          </a:effectRef>
          <a:fontRef idx="minor">
            <a:schemeClr val="tx1"/>
          </a:fontRef>
        </p:style>
      </p:cxnSp>
      <p:pic>
        <p:nvPicPr>
          <p:cNvPr id="15" name="図 14"/>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887307" y="302787"/>
            <a:ext cx="413710" cy="413710"/>
          </a:xfrm>
          <a:prstGeom prst="rect">
            <a:avLst/>
          </a:prstGeom>
        </p:spPr>
      </p:pic>
      <p:pic>
        <p:nvPicPr>
          <p:cNvPr id="17" name="図 1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78899" y="3710664"/>
            <a:ext cx="522633" cy="522633"/>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90948" y="1028576"/>
            <a:ext cx="3344872" cy="2259677"/>
          </a:xfrm>
          <a:prstGeom prst="rect">
            <a:avLst/>
          </a:prstGeom>
          <a:ln>
            <a:solidFill>
              <a:schemeClr val="tx1">
                <a:lumMod val="50000"/>
                <a:lumOff val="50000"/>
              </a:schemeClr>
            </a:solidFill>
          </a:ln>
        </p:spPr>
      </p:pic>
      <p:sp>
        <p:nvSpPr>
          <p:cNvPr id="19" name="四角形吹き出し 18"/>
          <p:cNvSpPr/>
          <p:nvPr/>
        </p:nvSpPr>
        <p:spPr>
          <a:xfrm>
            <a:off x="7382328" y="1833095"/>
            <a:ext cx="2353047" cy="484885"/>
          </a:xfrm>
          <a:prstGeom prst="wedgeRectCallout">
            <a:avLst>
              <a:gd name="adj1" fmla="val -42375"/>
              <a:gd name="adj2" fmla="val 81528"/>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latin typeface="+mn-ea"/>
              </a:rPr>
              <a:t>一部の文字を入力すると、宛先の候補が表示されます。</a:t>
            </a:r>
          </a:p>
        </p:txBody>
      </p:sp>
      <p:pic>
        <p:nvPicPr>
          <p:cNvPr id="21" name="図 2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87576" y="3480742"/>
            <a:ext cx="3813441" cy="2877207"/>
          </a:xfrm>
          <a:prstGeom prst="rect">
            <a:avLst/>
          </a:prstGeom>
          <a:ln>
            <a:solidFill>
              <a:schemeClr val="tx1">
                <a:lumMod val="50000"/>
                <a:lumOff val="50000"/>
              </a:schemeClr>
            </a:solidFill>
          </a:ln>
        </p:spPr>
      </p:pic>
      <p:grpSp>
        <p:nvGrpSpPr>
          <p:cNvPr id="22" name="図形グループ 14"/>
          <p:cNvGrpSpPr/>
          <p:nvPr/>
        </p:nvGrpSpPr>
        <p:grpSpPr>
          <a:xfrm>
            <a:off x="8941917" y="4510857"/>
            <a:ext cx="333697" cy="308016"/>
            <a:chOff x="6712537" y="3040383"/>
            <a:chExt cx="295200" cy="272482"/>
          </a:xfrm>
        </p:grpSpPr>
        <p:cxnSp>
          <p:nvCxnSpPr>
            <p:cNvPr id="23" name="直線矢印コネクタ 22"/>
            <p:cNvCxnSpPr/>
            <p:nvPr/>
          </p:nvCxnSpPr>
          <p:spPr>
            <a:xfrm>
              <a:off x="6859934" y="3040383"/>
              <a:ext cx="6553" cy="272482"/>
            </a:xfrm>
            <a:prstGeom prst="straightConnector1">
              <a:avLst/>
            </a:prstGeom>
            <a:ln w="19050">
              <a:solidFill>
                <a:schemeClr val="tx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H="1">
              <a:off x="6712537" y="3168037"/>
              <a:ext cx="295200" cy="0"/>
            </a:xfrm>
            <a:prstGeom prst="straightConnector1">
              <a:avLst/>
            </a:prstGeom>
            <a:ln w="19050">
              <a:solidFill>
                <a:schemeClr val="tx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sp>
        <p:nvSpPr>
          <p:cNvPr id="25" name="屈折矢印 24"/>
          <p:cNvSpPr/>
          <p:nvPr/>
        </p:nvSpPr>
        <p:spPr>
          <a:xfrm rot="16200000">
            <a:off x="9350790" y="4448998"/>
            <a:ext cx="478233" cy="283942"/>
          </a:xfrm>
          <a:prstGeom prst="bentUpArrow">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正方形/長方形 25"/>
          <p:cNvSpPr/>
          <p:nvPr/>
        </p:nvSpPr>
        <p:spPr>
          <a:xfrm>
            <a:off x="8006314" y="4257542"/>
            <a:ext cx="1357633" cy="193389"/>
          </a:xfrm>
          <a:prstGeom prst="rect">
            <a:avLst/>
          </a:prstGeom>
          <a:noFill/>
          <a:ln w="19050">
            <a:solidFill>
              <a:srgbClr val="F7964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四角形吹き出し 26"/>
          <p:cNvSpPr/>
          <p:nvPr/>
        </p:nvSpPr>
        <p:spPr>
          <a:xfrm>
            <a:off x="6755489" y="5227731"/>
            <a:ext cx="2353047" cy="866555"/>
          </a:xfrm>
          <a:prstGeom prst="wedgeRectCallout">
            <a:avLst>
              <a:gd name="adj1" fmla="val 37880"/>
              <a:gd name="adj2" fmla="val -106906"/>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200"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CC⇔To⇔Bcc</a:t>
            </a: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の入力欄をまたいで、</a:t>
            </a:r>
            <a:r>
              <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D&amp;D</a:t>
            </a: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でメールアドレスを移動できます。</a:t>
            </a:r>
            <a:endParaRPr lang="en-US" altLang="ja-JP"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図 2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9922" y="4593318"/>
            <a:ext cx="4186727" cy="2135379"/>
          </a:xfrm>
          <a:prstGeom prst="rect">
            <a:avLst/>
          </a:prstGeom>
        </p:spPr>
      </p:pic>
      <p:sp>
        <p:nvSpPr>
          <p:cNvPr id="29" name="テキスト ボックス 9"/>
          <p:cNvSpPr txBox="1"/>
          <p:nvPr/>
        </p:nvSpPr>
        <p:spPr>
          <a:xfrm>
            <a:off x="159921" y="4317881"/>
            <a:ext cx="5207901" cy="253916"/>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a:spcBef>
                <a:spcPct val="20000"/>
              </a:spcBef>
            </a:pPr>
            <a:r>
              <a:rPr lang="ja-JP" altLang="en-US" sz="1050" dirty="0">
                <a:solidFill>
                  <a:srgbClr val="262626"/>
                </a:solidFill>
                <a:cs typeface="メイリオ"/>
              </a:rPr>
              <a:t>メールの総サイズをユーザーごとに設定できるようになりました。</a:t>
            </a:r>
            <a:endParaRPr lang="en-US" altLang="ja-JP" sz="1050" dirty="0">
              <a:solidFill>
                <a:srgbClr val="262626"/>
              </a:solidFill>
              <a:cs typeface="メイリオ"/>
            </a:endParaRPr>
          </a:p>
        </p:txBody>
      </p:sp>
      <p:pic>
        <p:nvPicPr>
          <p:cNvPr id="30" name="図 2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253285" y="5361286"/>
            <a:ext cx="2938779" cy="1308817"/>
          </a:xfrm>
          <a:prstGeom prst="rect">
            <a:avLst/>
          </a:prstGeom>
          <a:effectLst>
            <a:outerShdw blurRad="50800" dist="38100" dir="10800000" algn="r" rotWithShape="0">
              <a:prstClr val="black">
                <a:alpha val="40000"/>
              </a:prstClr>
            </a:outerShdw>
          </a:effectLst>
        </p:spPr>
      </p:pic>
      <p:sp>
        <p:nvSpPr>
          <p:cNvPr id="31" name="角丸四角形 30"/>
          <p:cNvSpPr/>
          <p:nvPr/>
        </p:nvSpPr>
        <p:spPr>
          <a:xfrm>
            <a:off x="1030372" y="5348597"/>
            <a:ext cx="510193" cy="186177"/>
          </a:xfrm>
          <a:prstGeom prst="roundRect">
            <a:avLst>
              <a:gd name="adj" fmla="val 5146"/>
            </a:avLst>
          </a:prstGeom>
          <a:noFill/>
          <a:ln w="38100" cmpd="sng">
            <a:solidFill>
              <a:srgbClr val="F796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p>
        </p:txBody>
      </p:sp>
      <p:cxnSp>
        <p:nvCxnSpPr>
          <p:cNvPr id="32" name="カギ線コネクタ 31"/>
          <p:cNvCxnSpPr>
            <a:stCxn id="31" idx="2"/>
            <a:endCxn id="33" idx="1"/>
          </p:cNvCxnSpPr>
          <p:nvPr/>
        </p:nvCxnSpPr>
        <p:spPr>
          <a:xfrm rot="16200000" flipH="1">
            <a:off x="1821034" y="4999208"/>
            <a:ext cx="374999" cy="1446129"/>
          </a:xfrm>
          <a:prstGeom prst="bentConnector2">
            <a:avLst/>
          </a:prstGeom>
          <a:ln w="57150" cmpd="sng">
            <a:solidFill>
              <a:srgbClr val="F79646"/>
            </a:solidFill>
            <a:tailEnd type="arrow"/>
          </a:ln>
        </p:spPr>
        <p:style>
          <a:lnRef idx="1">
            <a:schemeClr val="accent3"/>
          </a:lnRef>
          <a:fillRef idx="0">
            <a:schemeClr val="accent3"/>
          </a:fillRef>
          <a:effectRef idx="0">
            <a:schemeClr val="accent3"/>
          </a:effectRef>
          <a:fontRef idx="minor">
            <a:schemeClr val="tx1"/>
          </a:fontRef>
        </p:style>
      </p:cxnSp>
      <p:sp>
        <p:nvSpPr>
          <p:cNvPr id="33" name="角丸四角形 32"/>
          <p:cNvSpPr/>
          <p:nvPr/>
        </p:nvSpPr>
        <p:spPr>
          <a:xfrm>
            <a:off x="2731598" y="5807692"/>
            <a:ext cx="1365236" cy="204162"/>
          </a:xfrm>
          <a:prstGeom prst="roundRect">
            <a:avLst>
              <a:gd name="adj" fmla="val 20990"/>
            </a:avLst>
          </a:prstGeom>
          <a:noFill/>
          <a:ln w="38100" cmpd="sng">
            <a:solidFill>
              <a:srgbClr val="F796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p>
        </p:txBody>
      </p:sp>
      <p:sp>
        <p:nvSpPr>
          <p:cNvPr id="35" name="下矢印 34"/>
          <p:cNvSpPr/>
          <p:nvPr/>
        </p:nvSpPr>
        <p:spPr bwMode="auto">
          <a:xfrm rot="6371668">
            <a:off x="823539" y="1826635"/>
            <a:ext cx="175115" cy="241830"/>
          </a:xfrm>
          <a:prstGeom prst="downArrow">
            <a:avLst/>
          </a:prstGeom>
          <a:solidFill>
            <a:srgbClr val="F79646"/>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endParaRPr>
          </a:p>
        </p:txBody>
      </p:sp>
      <p:sp>
        <p:nvSpPr>
          <p:cNvPr id="36" name="正方形/長方形 35"/>
          <p:cNvSpPr/>
          <p:nvPr/>
        </p:nvSpPr>
        <p:spPr>
          <a:xfrm>
            <a:off x="9321887" y="4766868"/>
            <a:ext cx="371428" cy="50030"/>
          </a:xfrm>
          <a:prstGeom prst="rect">
            <a:avLst/>
          </a:prstGeom>
          <a:solidFill>
            <a:srgbClr val="F7964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4398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5" y="273679"/>
            <a:ext cx="2381478"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電話メモ機能</a:t>
            </a:r>
            <a:endParaRPr kumimoji="1" lang="ja-JP" altLang="en-US" sz="1600" b="1" dirty="0">
              <a:solidFill>
                <a:schemeClr val="accent1">
                  <a:lumMod val="50000"/>
                </a:scheme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223279396"/>
              </p:ext>
            </p:extLst>
          </p:nvPr>
        </p:nvGraphicFramePr>
        <p:xfrm>
          <a:off x="599438" y="1227667"/>
          <a:ext cx="8832797" cy="1310453"/>
        </p:xfrm>
        <a:graphic>
          <a:graphicData uri="http://schemas.openxmlformats.org/drawingml/2006/table">
            <a:tbl>
              <a:tblPr firstRow="1" bandRow="1">
                <a:tableStyleId>{7DF18680-E054-41AD-8BC1-D1AEF772440D}</a:tableStyleId>
              </a:tblPr>
              <a:tblGrid>
                <a:gridCol w="3157553">
                  <a:extLst>
                    <a:ext uri="{9D8B030D-6E8A-4147-A177-3AD203B41FA5}">
                      <a16:colId xmlns:a16="http://schemas.microsoft.com/office/drawing/2014/main" xmlns="" val="20000"/>
                    </a:ext>
                  </a:extLst>
                </a:gridCol>
                <a:gridCol w="1891748">
                  <a:extLst>
                    <a:ext uri="{9D8B030D-6E8A-4147-A177-3AD203B41FA5}">
                      <a16:colId xmlns:a16="http://schemas.microsoft.com/office/drawing/2014/main" xmlns="" val="20001"/>
                    </a:ext>
                  </a:extLst>
                </a:gridCol>
                <a:gridCol w="1891748">
                  <a:extLst>
                    <a:ext uri="{9D8B030D-6E8A-4147-A177-3AD203B41FA5}">
                      <a16:colId xmlns:a16="http://schemas.microsoft.com/office/drawing/2014/main" xmlns="" val="20002"/>
                    </a:ext>
                  </a:extLst>
                </a:gridCol>
                <a:gridCol w="1891748">
                  <a:extLst>
                    <a:ext uri="{9D8B030D-6E8A-4147-A177-3AD203B41FA5}">
                      <a16:colId xmlns:a16="http://schemas.microsoft.com/office/drawing/2014/main" xmlns="" val="20003"/>
                    </a:ext>
                  </a:extLst>
                </a:gridCol>
              </a:tblGrid>
              <a:tr h="686551">
                <a:tc>
                  <a:txBody>
                    <a:bodyPr/>
                    <a:lstStyle/>
                    <a:p>
                      <a:endParaRPr kumimoji="1" lang="ja-JP" altLang="en-US" sz="1200" dirty="0"/>
                    </a:p>
                  </a:txBody>
                  <a:tcPr/>
                </a:tc>
                <a:tc>
                  <a:txBody>
                    <a:bodyPr/>
                    <a:lstStyle/>
                    <a:p>
                      <a:pPr algn="ctr"/>
                      <a:r>
                        <a:rPr kumimoji="1" lang="ja-JP" altLang="en-US" dirty="0"/>
                        <a:t>サイボウズ </a:t>
                      </a:r>
                      <a:r>
                        <a:rPr kumimoji="1" lang="en-US" altLang="ja-JP" dirty="0"/>
                        <a:t>Office</a:t>
                      </a:r>
                      <a:r>
                        <a:rPr kumimoji="1" lang="en-US" altLang="ja-JP" baseline="0" dirty="0"/>
                        <a:t> 8</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9</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10</a:t>
                      </a:r>
                      <a:endParaRPr kumimoji="1" lang="ja-JP" altLang="en-US" dirty="0"/>
                    </a:p>
                  </a:txBody>
                  <a:tcPr anchor="ctr"/>
                </a:tc>
                <a:extLst>
                  <a:ext uri="{0D108BD9-81ED-4DB2-BD59-A6C34878D82A}">
                    <a16:rowId xmlns:a16="http://schemas.microsoft.com/office/drawing/2014/main" xmlns="" val="10000"/>
                  </a:ext>
                </a:extLst>
              </a:tr>
              <a:tr h="623902">
                <a:tc>
                  <a:txBody>
                    <a:bodyPr/>
                    <a:lstStyle/>
                    <a:p>
                      <a:pPr algn="ctr"/>
                      <a:r>
                        <a:rPr kumimoji="1" lang="ja-JP" altLang="en-US" sz="1200" dirty="0"/>
                        <a:t>転送メールへの返信</a:t>
                      </a:r>
                      <a:endParaRPr kumimoji="1" lang="en-US" altLang="ja-JP" sz="1200" dirty="0"/>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1"/>
                  </a:ext>
                </a:extLst>
              </a:tr>
            </a:tbl>
          </a:graphicData>
        </a:graphic>
      </p:graphicFrame>
      <p:pic>
        <p:nvPicPr>
          <p:cNvPr id="6" name="図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33656" y="372479"/>
            <a:ext cx="393424" cy="393424"/>
          </a:xfrm>
          <a:prstGeom prst="rect">
            <a:avLst/>
          </a:prstGeom>
        </p:spPr>
      </p:pic>
      <p:sp>
        <p:nvSpPr>
          <p:cNvPr id="4" name="スライド番号プレースホルダー 3"/>
          <p:cNvSpPr>
            <a:spLocks noGrp="1"/>
          </p:cNvSpPr>
          <p:nvPr>
            <p:ph type="sldNum" sz="quarter" idx="10"/>
          </p:nvPr>
        </p:nvSpPr>
        <p:spPr/>
        <p:txBody>
          <a:bodyPr/>
          <a:lstStyle/>
          <a:p>
            <a:fld id="{0FEDF257-E9DE-47AD-A871-A7339627178B}" type="slidenum">
              <a:rPr lang="ja-JP" altLang="en-US" smtClean="0"/>
              <a:pPr/>
              <a:t>15</a:t>
            </a:fld>
            <a:endParaRPr lang="ja-JP" altLang="en-US"/>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8040" y="3464717"/>
            <a:ext cx="7429612" cy="3199667"/>
          </a:xfrm>
          <a:prstGeom prst="rect">
            <a:avLst/>
          </a:prstGeom>
        </p:spPr>
      </p:pic>
      <p:sp>
        <p:nvSpPr>
          <p:cNvPr id="9" name="テキスト ボックス 8"/>
          <p:cNvSpPr txBox="1"/>
          <p:nvPr/>
        </p:nvSpPr>
        <p:spPr>
          <a:xfrm>
            <a:off x="599440" y="2633720"/>
            <a:ext cx="8832795" cy="830997"/>
          </a:xfrm>
          <a:prstGeom prst="rect">
            <a:avLst/>
          </a:prstGeom>
          <a:noFill/>
        </p:spPr>
        <p:txBody>
          <a:bodyPr wrap="square" rtlCol="0">
            <a:spAutoFit/>
          </a:bodyPr>
          <a:lstStyle/>
          <a:p>
            <a:r>
              <a:rPr lang="ja-JP" altLang="en-US" sz="1600" dirty="0"/>
              <a:t>電話メモを登録したユーザー</a:t>
            </a:r>
            <a:r>
              <a:rPr lang="ja-JP" altLang="en-US" sz="1600" dirty="0" smtClean="0"/>
              <a:t>のプロフィールにメールアドレス</a:t>
            </a:r>
            <a:r>
              <a:rPr lang="ja-JP" altLang="en-US" sz="1600" dirty="0"/>
              <a:t>が登録されている場合、通知メールから</a:t>
            </a:r>
            <a:r>
              <a:rPr lang="ja-JP" altLang="en-US" sz="1600" dirty="0" smtClean="0"/>
              <a:t>登録したユーザー</a:t>
            </a:r>
            <a:r>
              <a:rPr lang="ja-JP" altLang="en-US" sz="1600" dirty="0"/>
              <a:t>へ返信できるようになります。</a:t>
            </a:r>
            <a:br>
              <a:rPr lang="ja-JP" altLang="en-US" sz="1600" dirty="0"/>
            </a:b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020887" y="3852197"/>
            <a:ext cx="1662545" cy="279228"/>
          </a:xfrm>
          <a:prstGeom prst="rect">
            <a:avLst/>
          </a:prstGeom>
          <a:noFill/>
          <a:ln w="31750">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064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5" y="273679"/>
            <a:ext cx="2669714"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ファイル管理</a:t>
            </a:r>
            <a:r>
              <a:rPr kumimoji="1" lang="ja-JP" altLang="en-US" sz="1600" b="1" dirty="0">
                <a:solidFill>
                  <a:schemeClr val="accent1">
                    <a:lumMod val="50000"/>
                  </a:schemeClr>
                </a:solidFill>
              </a:rPr>
              <a:t>機能</a:t>
            </a:r>
          </a:p>
        </p:txBody>
      </p:sp>
      <p:pic>
        <p:nvPicPr>
          <p:cNvPr id="4" name="図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93737" y="382129"/>
            <a:ext cx="374123" cy="374123"/>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14516951"/>
              </p:ext>
            </p:extLst>
          </p:nvPr>
        </p:nvGraphicFramePr>
        <p:xfrm>
          <a:off x="599438" y="1767310"/>
          <a:ext cx="8832797" cy="3806061"/>
        </p:xfrm>
        <a:graphic>
          <a:graphicData uri="http://schemas.openxmlformats.org/drawingml/2006/table">
            <a:tbl>
              <a:tblPr firstRow="1" bandRow="1">
                <a:tableStyleId>{7DF18680-E054-41AD-8BC1-D1AEF772440D}</a:tableStyleId>
              </a:tblPr>
              <a:tblGrid>
                <a:gridCol w="3157553">
                  <a:extLst>
                    <a:ext uri="{9D8B030D-6E8A-4147-A177-3AD203B41FA5}">
                      <a16:colId xmlns:a16="http://schemas.microsoft.com/office/drawing/2014/main" xmlns="" val="20000"/>
                    </a:ext>
                  </a:extLst>
                </a:gridCol>
                <a:gridCol w="1891748">
                  <a:extLst>
                    <a:ext uri="{9D8B030D-6E8A-4147-A177-3AD203B41FA5}">
                      <a16:colId xmlns:a16="http://schemas.microsoft.com/office/drawing/2014/main" xmlns="" val="20001"/>
                    </a:ext>
                  </a:extLst>
                </a:gridCol>
                <a:gridCol w="1891748">
                  <a:extLst>
                    <a:ext uri="{9D8B030D-6E8A-4147-A177-3AD203B41FA5}">
                      <a16:colId xmlns:a16="http://schemas.microsoft.com/office/drawing/2014/main" xmlns="" val="20002"/>
                    </a:ext>
                  </a:extLst>
                </a:gridCol>
                <a:gridCol w="1891748">
                  <a:extLst>
                    <a:ext uri="{9D8B030D-6E8A-4147-A177-3AD203B41FA5}">
                      <a16:colId xmlns:a16="http://schemas.microsoft.com/office/drawing/2014/main" xmlns="" val="20003"/>
                    </a:ext>
                  </a:extLst>
                </a:gridCol>
              </a:tblGrid>
              <a:tr h="686551">
                <a:tc>
                  <a:txBody>
                    <a:bodyPr/>
                    <a:lstStyle/>
                    <a:p>
                      <a:endParaRPr kumimoji="1" lang="ja-JP" altLang="en-US" sz="1200" dirty="0"/>
                    </a:p>
                  </a:txBody>
                  <a:tcPr/>
                </a:tc>
                <a:tc>
                  <a:txBody>
                    <a:bodyPr/>
                    <a:lstStyle/>
                    <a:p>
                      <a:pPr algn="ctr"/>
                      <a:r>
                        <a:rPr kumimoji="1" lang="ja-JP" altLang="en-US" dirty="0"/>
                        <a:t>サイボウズ </a:t>
                      </a:r>
                      <a:r>
                        <a:rPr kumimoji="1" lang="en-US" altLang="ja-JP" dirty="0"/>
                        <a:t>Office</a:t>
                      </a:r>
                      <a:r>
                        <a:rPr kumimoji="1" lang="en-US" altLang="ja-JP" baseline="0" dirty="0"/>
                        <a:t> 8</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9</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10</a:t>
                      </a:r>
                      <a:endParaRPr kumimoji="1" lang="ja-JP" altLang="en-US" dirty="0"/>
                    </a:p>
                  </a:txBody>
                  <a:tcPr anchor="ctr"/>
                </a:tc>
                <a:extLst>
                  <a:ext uri="{0D108BD9-81ED-4DB2-BD59-A6C34878D82A}">
                    <a16:rowId xmlns:a16="http://schemas.microsoft.com/office/drawing/2014/main" xmlns="" val="10000"/>
                  </a:ext>
                </a:extLst>
              </a:tr>
              <a:tr h="623902">
                <a:tc>
                  <a:txBody>
                    <a:bodyPr/>
                    <a:lstStyle/>
                    <a:p>
                      <a:pPr algn="ctr"/>
                      <a:r>
                        <a:rPr kumimoji="1" lang="ja-JP" altLang="en-US" sz="1200" dirty="0"/>
                        <a:t>一括ダウンロード＆一括移動</a:t>
                      </a:r>
                      <a:endParaRPr kumimoji="1" lang="en-US" altLang="ja-JP" sz="1200" dirty="0"/>
                    </a:p>
                    <a:p>
                      <a:pPr algn="ct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P17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endParaRPr kumimoji="1" lang="en-US" altLang="ja-JP" dirty="0"/>
                    </a:p>
                    <a:p>
                      <a:pPr algn="ctr"/>
                      <a:r>
                        <a:rPr kumimoji="1" lang="en-US" altLang="ja-JP" sz="1050" dirty="0"/>
                        <a:t>* </a:t>
                      </a:r>
                      <a:r>
                        <a:rPr kumimoji="1" lang="ja-JP" altLang="en-US" sz="1050" dirty="0"/>
                        <a:t>バージョン</a:t>
                      </a:r>
                      <a:r>
                        <a:rPr kumimoji="1" lang="en-US" altLang="ja-JP" sz="1050" dirty="0"/>
                        <a:t>9.3.0</a:t>
                      </a:r>
                      <a:r>
                        <a:rPr kumimoji="1" lang="ja-JP" altLang="en-US" sz="1050" dirty="0"/>
                        <a:t>より対応</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1"/>
                  </a:ext>
                </a:extLst>
              </a:tr>
              <a:tr h="623902">
                <a:tc>
                  <a:txBody>
                    <a:bodyPr/>
                    <a:lstStyle/>
                    <a:p>
                      <a:pPr algn="ctr"/>
                      <a:r>
                        <a:rPr kumimoji="1" lang="ja-JP" altLang="en-US" sz="1200" dirty="0"/>
                        <a:t>一覧、詳細画面でのプレビュー表示</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P17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endParaRPr kumimoji="1" lang="en-US" altLang="ja-JP" dirty="0"/>
                    </a:p>
                  </a:txBody>
                  <a:tcPr anchor="ctr"/>
                </a:tc>
                <a:extLst>
                  <a:ext uri="{0D108BD9-81ED-4DB2-BD59-A6C34878D82A}">
                    <a16:rowId xmlns:a16="http://schemas.microsoft.com/office/drawing/2014/main" xmlns="" val="10002"/>
                  </a:ext>
                </a:extLst>
              </a:tr>
              <a:tr h="623902">
                <a:tc>
                  <a:txBody>
                    <a:bodyPr/>
                    <a:lstStyle/>
                    <a:p>
                      <a:pPr algn="ctr"/>
                      <a:r>
                        <a:rPr kumimoji="1" lang="ja-JP" altLang="en-US" sz="1200" b="0" dirty="0">
                          <a:solidFill>
                            <a:schemeClr val="tx1"/>
                          </a:solidFill>
                        </a:rPr>
                        <a:t>一覧画面でのアイコン表示</a:t>
                      </a:r>
                      <a:endParaRPr kumimoji="1" lang="en-US" altLang="ja-JP" sz="1200" b="0" dirty="0">
                        <a:solidFill>
                          <a:schemeClr val="tx1"/>
                        </a:solidFill>
                      </a:endParaRPr>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P17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3"/>
                  </a:ext>
                </a:extLst>
              </a:tr>
              <a:tr h="623902">
                <a:tc>
                  <a:txBody>
                    <a:bodyPr/>
                    <a:lstStyle/>
                    <a:p>
                      <a:pPr algn="ctr"/>
                      <a:r>
                        <a:rPr kumimoji="1" lang="ja-JP" altLang="en-US" sz="1200" b="0" dirty="0">
                          <a:solidFill>
                            <a:schemeClr val="tx1"/>
                          </a:solidFill>
                        </a:rPr>
                        <a:t>一括アップロード</a:t>
                      </a:r>
                      <a:endParaRPr kumimoji="1" lang="en-US" altLang="ja-JP" sz="1200" b="0" dirty="0">
                        <a:solidFill>
                          <a:schemeClr val="tx1"/>
                        </a:solidFill>
                      </a:endParaRPr>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P17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4"/>
                  </a:ext>
                </a:extLst>
              </a:tr>
              <a:tr h="623902">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利用状況（容量）の確認</a:t>
                      </a:r>
                      <a:endParaRPr kumimoji="1" lang="en-US" altLang="ja-JP" sz="1200" b="0" dirty="0">
                        <a:solidFill>
                          <a:schemeClr val="tx1"/>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endParaRPr kumimoji="1" lang="en-US" altLang="ja-JP" sz="900" dirty="0"/>
                    </a:p>
                    <a:p>
                      <a:pPr algn="ctr"/>
                      <a:r>
                        <a:rPr kumimoji="1" lang="ja-JP" altLang="en-US" sz="900" dirty="0"/>
                        <a:t>＊ バージョン</a:t>
                      </a:r>
                      <a:r>
                        <a:rPr kumimoji="1" lang="en-US" altLang="ja-JP" sz="900" dirty="0"/>
                        <a:t>10.6.0</a:t>
                      </a:r>
                      <a:r>
                        <a:rPr kumimoji="1" lang="ja-JP" altLang="en-US" sz="900" dirty="0"/>
                        <a:t>より対応</a:t>
                      </a:r>
                    </a:p>
                  </a:txBody>
                  <a:tcPr anchor="ctr"/>
                </a:tc>
                <a:extLst>
                  <a:ext uri="{0D108BD9-81ED-4DB2-BD59-A6C34878D82A}">
                    <a16:rowId xmlns:a16="http://schemas.microsoft.com/office/drawing/2014/main" xmlns="" val="754513753"/>
                  </a:ext>
                </a:extLst>
              </a:tr>
            </a:tbl>
          </a:graphicData>
        </a:graphic>
      </p:graphicFrame>
      <p:sp>
        <p:nvSpPr>
          <p:cNvPr id="6" name="スライド番号プレースホルダー 5"/>
          <p:cNvSpPr>
            <a:spLocks noGrp="1"/>
          </p:cNvSpPr>
          <p:nvPr>
            <p:ph type="sldNum" sz="quarter" idx="10"/>
          </p:nvPr>
        </p:nvSpPr>
        <p:spPr/>
        <p:txBody>
          <a:bodyPr/>
          <a:lstStyle/>
          <a:p>
            <a:fld id="{0FEDF257-E9DE-47AD-A871-A7339627178B}" type="slidenum">
              <a:rPr lang="ja-JP" altLang="en-US" smtClean="0"/>
              <a:pPr/>
              <a:t>16</a:t>
            </a:fld>
            <a:endParaRPr lang="ja-JP" altLang="en-US"/>
          </a:p>
        </p:txBody>
      </p:sp>
    </p:spTree>
    <p:extLst>
      <p:ext uri="{BB962C8B-B14F-4D97-AF65-F5344CB8AC3E}">
        <p14:creationId xmlns:p14="http://schemas.microsoft.com/office/powerpoint/2010/main" val="207397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1568" y="241050"/>
            <a:ext cx="3575718"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000" b="1" dirty="0">
                <a:solidFill>
                  <a:schemeClr val="tx2">
                    <a:lumMod val="50000"/>
                  </a:schemeClr>
                </a:solidFill>
              </a:rPr>
              <a:t>一括ダウンロード＆移動</a:t>
            </a:r>
            <a:endParaRPr kumimoji="1" lang="ja-JP" altLang="en-US" sz="2000" b="1" dirty="0">
              <a:solidFill>
                <a:schemeClr val="tx2">
                  <a:lumMod val="50000"/>
                </a:schemeClr>
              </a:solidFill>
            </a:endParaRPr>
          </a:p>
        </p:txBody>
      </p:sp>
      <p:pic>
        <p:nvPicPr>
          <p:cNvPr id="3" name="図 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618156" y="268344"/>
            <a:ext cx="511084" cy="511084"/>
          </a:xfrm>
          <a:prstGeom prst="rect">
            <a:avLst/>
          </a:prstGeom>
        </p:spPr>
      </p:pic>
      <p:sp>
        <p:nvSpPr>
          <p:cNvPr id="4" name="スライド番号プレースホルダー 3"/>
          <p:cNvSpPr>
            <a:spLocks noGrp="1"/>
          </p:cNvSpPr>
          <p:nvPr>
            <p:ph type="sldNum" sz="quarter" idx="10"/>
          </p:nvPr>
        </p:nvSpPr>
        <p:spPr/>
        <p:txBody>
          <a:bodyPr/>
          <a:lstStyle/>
          <a:p>
            <a:fld id="{0FEDF257-E9DE-47AD-A871-A7339627178B}" type="slidenum">
              <a:rPr lang="ja-JP" altLang="en-US" smtClean="0"/>
              <a:pPr/>
              <a:t>17</a:t>
            </a:fld>
            <a:endParaRPr lang="ja-JP" altLang="en-US"/>
          </a:p>
        </p:txBody>
      </p:sp>
      <p:sp>
        <p:nvSpPr>
          <p:cNvPr id="5" name="角丸四角形 4"/>
          <p:cNvSpPr/>
          <p:nvPr/>
        </p:nvSpPr>
        <p:spPr>
          <a:xfrm>
            <a:off x="334431" y="3449170"/>
            <a:ext cx="4368198"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000" b="1" dirty="0">
                <a:solidFill>
                  <a:schemeClr val="tx2">
                    <a:lumMod val="50000"/>
                  </a:schemeClr>
                </a:solidFill>
              </a:rPr>
              <a:t>一覧・詳細画面でのプレビュー表示</a:t>
            </a:r>
            <a:endParaRPr kumimoji="1" lang="ja-JP" altLang="en-US" sz="2000" b="1" dirty="0">
              <a:solidFill>
                <a:schemeClr val="tx2">
                  <a:lumMod val="50000"/>
                </a:schemeClr>
              </a:solidFill>
            </a:endParaRPr>
          </a:p>
        </p:txBody>
      </p:sp>
      <p:cxnSp>
        <p:nvCxnSpPr>
          <p:cNvPr id="6" name="直線コネクタ 5"/>
          <p:cNvCxnSpPr/>
          <p:nvPr/>
        </p:nvCxnSpPr>
        <p:spPr>
          <a:xfrm>
            <a:off x="4953000" y="226806"/>
            <a:ext cx="0" cy="6391708"/>
          </a:xfrm>
          <a:prstGeom prst="line">
            <a:avLst/>
          </a:prstGeom>
        </p:spPr>
        <p:style>
          <a:lnRef idx="2">
            <a:schemeClr val="accent5"/>
          </a:lnRef>
          <a:fillRef idx="0">
            <a:schemeClr val="accent5"/>
          </a:fillRef>
          <a:effectRef idx="1">
            <a:schemeClr val="accent5"/>
          </a:effectRef>
          <a:fontRef idx="minor">
            <a:schemeClr val="tx1"/>
          </a:fontRef>
        </p:style>
      </p:cxnSp>
      <p:sp>
        <p:nvSpPr>
          <p:cNvPr id="7" name="角丸四角形 6"/>
          <p:cNvSpPr/>
          <p:nvPr/>
        </p:nvSpPr>
        <p:spPr>
          <a:xfrm>
            <a:off x="5729391" y="231161"/>
            <a:ext cx="3427672"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b="1" dirty="0">
                <a:solidFill>
                  <a:schemeClr val="tx2">
                    <a:lumMod val="50000"/>
                  </a:schemeClr>
                </a:solidFill>
              </a:rPr>
              <a:t>一覧画面でのアイコン表示</a:t>
            </a:r>
          </a:p>
        </p:txBody>
      </p:sp>
      <p:sp>
        <p:nvSpPr>
          <p:cNvPr id="8" name="角丸四角形 7"/>
          <p:cNvSpPr/>
          <p:nvPr/>
        </p:nvSpPr>
        <p:spPr>
          <a:xfrm>
            <a:off x="6260029" y="3449170"/>
            <a:ext cx="2366394"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b="1" dirty="0">
                <a:solidFill>
                  <a:schemeClr val="tx2">
                    <a:lumMod val="50000"/>
                  </a:schemeClr>
                </a:solidFill>
              </a:rPr>
              <a:t>一括アップロード</a:t>
            </a:r>
          </a:p>
        </p:txBody>
      </p:sp>
      <p:pic>
        <p:nvPicPr>
          <p:cNvPr id="9" name="図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4431" y="1349781"/>
            <a:ext cx="2949376" cy="1857272"/>
          </a:xfrm>
          <a:prstGeom prst="rect">
            <a:avLst/>
          </a:prstGeom>
          <a:ln>
            <a:solidFill>
              <a:schemeClr val="tx1">
                <a:lumMod val="50000"/>
                <a:lumOff val="50000"/>
              </a:schemeClr>
            </a:solidFill>
          </a:ln>
        </p:spPr>
      </p:pic>
      <p:sp>
        <p:nvSpPr>
          <p:cNvPr id="10" name="四角形吹き出し 9"/>
          <p:cNvSpPr/>
          <p:nvPr/>
        </p:nvSpPr>
        <p:spPr>
          <a:xfrm>
            <a:off x="2800685" y="2398209"/>
            <a:ext cx="1781254" cy="596882"/>
          </a:xfrm>
          <a:prstGeom prst="wedgeRectCallout">
            <a:avLst>
              <a:gd name="adj1" fmla="val -105733"/>
              <a:gd name="adj2" fmla="val -168049"/>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cs typeface="メイリオ"/>
              </a:rPr>
              <a:t>選択したファイルを</a:t>
            </a:r>
            <a:endParaRPr lang="en-US" altLang="ja-JP" sz="1100" dirty="0">
              <a:solidFill>
                <a:schemeClr val="bg1"/>
              </a:solidFill>
              <a:cs typeface="メイリオ"/>
            </a:endParaRPr>
          </a:p>
          <a:p>
            <a:pPr algn="ctr"/>
            <a:r>
              <a:rPr lang="en-US" altLang="ja-JP" sz="1100" dirty="0">
                <a:solidFill>
                  <a:schemeClr val="bg1"/>
                </a:solidFill>
                <a:cs typeface="メイリオ"/>
              </a:rPr>
              <a:t>ZIP</a:t>
            </a:r>
            <a:r>
              <a:rPr lang="ja-JP" altLang="en-US" sz="1100" dirty="0">
                <a:solidFill>
                  <a:schemeClr val="bg1"/>
                </a:solidFill>
                <a:cs typeface="メイリオ"/>
              </a:rPr>
              <a:t>形式で一括</a:t>
            </a:r>
            <a:endParaRPr lang="en-US" altLang="ja-JP" sz="1100" dirty="0">
              <a:solidFill>
                <a:schemeClr val="bg1"/>
              </a:solidFill>
              <a:cs typeface="メイリオ"/>
            </a:endParaRPr>
          </a:p>
          <a:p>
            <a:pPr algn="ctr"/>
            <a:r>
              <a:rPr lang="ja-JP" altLang="en-US" sz="1100" dirty="0">
                <a:solidFill>
                  <a:schemeClr val="bg1"/>
                </a:solidFill>
                <a:cs typeface="メイリオ"/>
              </a:rPr>
              <a:t>ダウンロードできます。</a:t>
            </a:r>
          </a:p>
        </p:txBody>
      </p:sp>
      <p:sp>
        <p:nvSpPr>
          <p:cNvPr id="11" name="テキスト ボックス 9"/>
          <p:cNvSpPr txBox="1"/>
          <p:nvPr/>
        </p:nvSpPr>
        <p:spPr>
          <a:xfrm>
            <a:off x="300490" y="884157"/>
            <a:ext cx="4402139" cy="253916"/>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r>
              <a:rPr lang="ja-JP" altLang="en-US" sz="1050" dirty="0" smtClean="0">
                <a:cs typeface="メイリオ"/>
              </a:rPr>
              <a:t>複数のファイルを</a:t>
            </a:r>
            <a:r>
              <a:rPr lang="en-US" altLang="ja-JP" sz="1050" dirty="0" smtClean="0">
                <a:cs typeface="メイリオ"/>
              </a:rPr>
              <a:t>ZIP</a:t>
            </a:r>
            <a:r>
              <a:rPr lang="ja-JP" altLang="en-US" sz="1050" dirty="0" smtClean="0">
                <a:cs typeface="メイリオ"/>
              </a:rPr>
              <a:t>形式でまとめてダウンロードできます。</a:t>
            </a:r>
            <a:endParaRPr lang="ja-JP" altLang="en-US" sz="1050" dirty="0">
              <a:cs typeface="メイリオ"/>
            </a:endParaRPr>
          </a:p>
        </p:txBody>
      </p:sp>
      <p:sp>
        <p:nvSpPr>
          <p:cNvPr id="12" name="角丸四角形 11"/>
          <p:cNvSpPr/>
          <p:nvPr/>
        </p:nvSpPr>
        <p:spPr>
          <a:xfrm>
            <a:off x="1127800" y="1379600"/>
            <a:ext cx="740756" cy="280236"/>
          </a:xfrm>
          <a:prstGeom prst="roundRect">
            <a:avLst>
              <a:gd name="adj" fmla="val 5146"/>
            </a:avLst>
          </a:prstGeom>
          <a:noFill/>
          <a:ln w="38100" cmpd="sng">
            <a:solidFill>
              <a:srgbClr val="F79646"/>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78940" rtl="0" eaLnBrk="1" latinLnBrk="0" hangingPunct="1">
              <a:defRPr kumimoji="1" sz="1900" kern="1200">
                <a:solidFill>
                  <a:schemeClr val="dk1"/>
                </a:solidFill>
                <a:latin typeface="+mn-lt"/>
                <a:ea typeface="+mn-ea"/>
                <a:cs typeface="+mn-cs"/>
              </a:defRPr>
            </a:lvl1pPr>
            <a:lvl2pPr marL="478940" algn="l" defTabSz="478940" rtl="0" eaLnBrk="1" latinLnBrk="0" hangingPunct="1">
              <a:defRPr kumimoji="1" sz="1900" kern="1200">
                <a:solidFill>
                  <a:schemeClr val="dk1"/>
                </a:solidFill>
                <a:latin typeface="+mn-lt"/>
                <a:ea typeface="+mn-ea"/>
                <a:cs typeface="+mn-cs"/>
              </a:defRPr>
            </a:lvl2pPr>
            <a:lvl3pPr marL="957879" algn="l" defTabSz="478940" rtl="0" eaLnBrk="1" latinLnBrk="0" hangingPunct="1">
              <a:defRPr kumimoji="1" sz="1900" kern="1200">
                <a:solidFill>
                  <a:schemeClr val="dk1"/>
                </a:solidFill>
                <a:latin typeface="+mn-lt"/>
                <a:ea typeface="+mn-ea"/>
                <a:cs typeface="+mn-cs"/>
              </a:defRPr>
            </a:lvl3pPr>
            <a:lvl4pPr marL="1436819" algn="l" defTabSz="478940" rtl="0" eaLnBrk="1" latinLnBrk="0" hangingPunct="1">
              <a:defRPr kumimoji="1" sz="1900" kern="1200">
                <a:solidFill>
                  <a:schemeClr val="dk1"/>
                </a:solidFill>
                <a:latin typeface="+mn-lt"/>
                <a:ea typeface="+mn-ea"/>
                <a:cs typeface="+mn-cs"/>
              </a:defRPr>
            </a:lvl4pPr>
            <a:lvl5pPr marL="1915758" algn="l" defTabSz="478940" rtl="0" eaLnBrk="1" latinLnBrk="0" hangingPunct="1">
              <a:defRPr kumimoji="1" sz="1900" kern="1200">
                <a:solidFill>
                  <a:schemeClr val="dk1"/>
                </a:solidFill>
                <a:latin typeface="+mn-lt"/>
                <a:ea typeface="+mn-ea"/>
                <a:cs typeface="+mn-cs"/>
              </a:defRPr>
            </a:lvl5pPr>
            <a:lvl6pPr marL="2394698" algn="l" defTabSz="478940" rtl="0" eaLnBrk="1" latinLnBrk="0" hangingPunct="1">
              <a:defRPr kumimoji="1" sz="1900" kern="1200">
                <a:solidFill>
                  <a:schemeClr val="dk1"/>
                </a:solidFill>
                <a:latin typeface="+mn-lt"/>
                <a:ea typeface="+mn-ea"/>
                <a:cs typeface="+mn-cs"/>
              </a:defRPr>
            </a:lvl6pPr>
            <a:lvl7pPr marL="2873637" algn="l" defTabSz="478940" rtl="0" eaLnBrk="1" latinLnBrk="0" hangingPunct="1">
              <a:defRPr kumimoji="1" sz="1900" kern="1200">
                <a:solidFill>
                  <a:schemeClr val="dk1"/>
                </a:solidFill>
                <a:latin typeface="+mn-lt"/>
                <a:ea typeface="+mn-ea"/>
                <a:cs typeface="+mn-cs"/>
              </a:defRPr>
            </a:lvl7pPr>
            <a:lvl8pPr marL="3352576" algn="l" defTabSz="478940" rtl="0" eaLnBrk="1" latinLnBrk="0" hangingPunct="1">
              <a:defRPr kumimoji="1" sz="1900" kern="1200">
                <a:solidFill>
                  <a:schemeClr val="dk1"/>
                </a:solidFill>
                <a:latin typeface="+mn-lt"/>
                <a:ea typeface="+mn-ea"/>
                <a:cs typeface="+mn-cs"/>
              </a:defRPr>
            </a:lvl8pPr>
            <a:lvl9pPr marL="3831516" algn="l" defTabSz="478940" rtl="0" eaLnBrk="1" latinLnBrk="0" hangingPunct="1">
              <a:defRPr kumimoji="1" sz="1900" kern="1200">
                <a:solidFill>
                  <a:schemeClr val="dk1"/>
                </a:solidFill>
                <a:latin typeface="+mn-lt"/>
                <a:ea typeface="+mn-ea"/>
                <a:cs typeface="+mn-cs"/>
              </a:defRPr>
            </a:lvl9pPr>
          </a:lstStyle>
          <a:p>
            <a:pPr algn="ctr"/>
            <a:endParaRPr kumimoji="1" lang="ja-JP" altLang="en-US" b="1" dirty="0"/>
          </a:p>
        </p:txBody>
      </p:sp>
      <p:pic>
        <p:nvPicPr>
          <p:cNvPr id="13" name="図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03372" y="4569523"/>
            <a:ext cx="2337257" cy="1864349"/>
          </a:xfrm>
          <a:prstGeom prst="rect">
            <a:avLst/>
          </a:prstGeom>
          <a:solidFill>
            <a:schemeClr val="tx1">
              <a:lumMod val="50000"/>
              <a:lumOff val="50000"/>
            </a:schemeClr>
          </a:solidFill>
          <a:ln>
            <a:solidFill>
              <a:schemeClr val="tx1">
                <a:lumMod val="50000"/>
                <a:lumOff val="50000"/>
              </a:schemeClr>
            </a:solidFill>
          </a:ln>
        </p:spPr>
      </p:pic>
      <p:pic>
        <p:nvPicPr>
          <p:cNvPr id="14" name="図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23368" y="4842062"/>
            <a:ext cx="2385638" cy="1514288"/>
          </a:xfrm>
          <a:prstGeom prst="rect">
            <a:avLst/>
          </a:prstGeom>
          <a:ln>
            <a:solidFill>
              <a:schemeClr val="tx1">
                <a:lumMod val="50000"/>
                <a:lumOff val="50000"/>
              </a:schemeClr>
            </a:solidFill>
          </a:ln>
        </p:spPr>
      </p:pic>
      <p:sp>
        <p:nvSpPr>
          <p:cNvPr id="16" name="テキスト ボックス 9"/>
          <p:cNvSpPr txBox="1"/>
          <p:nvPr/>
        </p:nvSpPr>
        <p:spPr>
          <a:xfrm>
            <a:off x="5180267" y="4068783"/>
            <a:ext cx="4525918" cy="415498"/>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r>
              <a:rPr lang="ja-JP" altLang="en-US" sz="1050" dirty="0" smtClean="0">
                <a:latin typeface="メイリオ" panose="020B0604030504040204" pitchFamily="50" charset="-128"/>
                <a:ea typeface="メイリオ" panose="020B0604030504040204" pitchFamily="50" charset="-128"/>
              </a:rPr>
              <a:t>複数選択のドラッグ ＆ ドロップで、複数のファイルを一括アップロード</a:t>
            </a:r>
            <a:r>
              <a:rPr lang="ja-JP" altLang="en-US" sz="1050" dirty="0">
                <a:latin typeface="メイリオ" panose="020B0604030504040204" pitchFamily="50" charset="-128"/>
                <a:ea typeface="メイリオ" panose="020B0604030504040204" pitchFamily="50" charset="-128"/>
              </a:rPr>
              <a:t>できます。</a:t>
            </a:r>
            <a:endParaRPr lang="en-US" altLang="ja-JP" sz="105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80267" y="1201157"/>
            <a:ext cx="4525918" cy="1866633"/>
          </a:xfrm>
          <a:prstGeom prst="rect">
            <a:avLst/>
          </a:prstGeom>
          <a:ln>
            <a:solidFill>
              <a:schemeClr val="tx1">
                <a:lumMod val="50000"/>
                <a:lumOff val="50000"/>
              </a:schemeClr>
            </a:solidFill>
          </a:ln>
        </p:spPr>
      </p:pic>
      <p:sp>
        <p:nvSpPr>
          <p:cNvPr id="18" name="右中かっこ 17"/>
          <p:cNvSpPr/>
          <p:nvPr/>
        </p:nvSpPr>
        <p:spPr>
          <a:xfrm rot="16200000">
            <a:off x="8640323" y="1621602"/>
            <a:ext cx="127919" cy="1658932"/>
          </a:xfrm>
          <a:prstGeom prst="rightBrace">
            <a:avLst>
              <a:gd name="adj1" fmla="val 73958"/>
              <a:gd name="adj2" fmla="val 49180"/>
            </a:avLst>
          </a:prstGeom>
          <a:ln w="6350">
            <a:solidFill>
              <a:srgbClr val="43A2D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9" name="正方形/長方形 18"/>
          <p:cNvSpPr/>
          <p:nvPr/>
        </p:nvSpPr>
        <p:spPr>
          <a:xfrm>
            <a:off x="7882033" y="1973849"/>
            <a:ext cx="1679041" cy="372141"/>
          </a:xfrm>
          <a:prstGeom prst="rect">
            <a:avLst/>
          </a:prstGeom>
          <a:solidFill>
            <a:srgbClr val="43A2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latin typeface="メイリオ" panose="020B0604030504040204" pitchFamily="50" charset="-128"/>
                <a:ea typeface="メイリオ" panose="020B0604030504040204" pitchFamily="50" charset="-128"/>
              </a:rPr>
              <a:t>画像データは</a:t>
            </a:r>
            <a:endParaRPr lang="en-US" altLang="ja-JP" sz="1050" dirty="0">
              <a:latin typeface="メイリオ" panose="020B0604030504040204" pitchFamily="50" charset="-128"/>
              <a:ea typeface="メイリオ" panose="020B0604030504040204" pitchFamily="50" charset="-128"/>
            </a:endParaRPr>
          </a:p>
          <a:p>
            <a:pPr algn="ctr"/>
            <a:r>
              <a:rPr lang="ja-JP" altLang="en-US" sz="1050" dirty="0">
                <a:latin typeface="メイリオ" panose="020B0604030504040204" pitchFamily="50" charset="-128"/>
                <a:ea typeface="メイリオ" panose="020B0604030504040204" pitchFamily="50" charset="-128"/>
              </a:rPr>
              <a:t>サイムネイル表示</a:t>
            </a:r>
            <a:endParaRPr kumimoji="1" lang="ja-JP" altLang="en-US" sz="1050" dirty="0">
              <a:latin typeface="メイリオ" panose="020B0604030504040204" pitchFamily="50" charset="-128"/>
              <a:ea typeface="メイリオ" panose="020B0604030504040204" pitchFamily="50" charset="-128"/>
            </a:endParaRPr>
          </a:p>
        </p:txBody>
      </p:sp>
      <p:sp>
        <p:nvSpPr>
          <p:cNvPr id="20" name="右中かっこ 19"/>
          <p:cNvSpPr/>
          <p:nvPr/>
        </p:nvSpPr>
        <p:spPr>
          <a:xfrm rot="16200000">
            <a:off x="6922840" y="1611662"/>
            <a:ext cx="140711" cy="1658932"/>
          </a:xfrm>
          <a:prstGeom prst="rightBrace">
            <a:avLst>
              <a:gd name="adj1" fmla="val 73958"/>
              <a:gd name="adj2" fmla="val 49180"/>
            </a:avLst>
          </a:prstGeom>
          <a:ln w="6350">
            <a:solidFill>
              <a:srgbClr val="43A2D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1" name="正方形/長方形 20"/>
          <p:cNvSpPr/>
          <p:nvPr/>
        </p:nvSpPr>
        <p:spPr>
          <a:xfrm>
            <a:off x="6436556" y="2047131"/>
            <a:ext cx="1113277" cy="298859"/>
          </a:xfrm>
          <a:prstGeom prst="rect">
            <a:avLst/>
          </a:prstGeom>
          <a:solidFill>
            <a:srgbClr val="43A2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latin typeface="メイリオ" panose="020B0604030504040204" pitchFamily="50" charset="-128"/>
                <a:ea typeface="メイリオ" panose="020B0604030504040204" pitchFamily="50" charset="-128"/>
              </a:rPr>
              <a:t>専用アイコン</a:t>
            </a:r>
          </a:p>
        </p:txBody>
      </p:sp>
      <p:sp>
        <p:nvSpPr>
          <p:cNvPr id="22" name="テキスト ボックス 9"/>
          <p:cNvSpPr txBox="1"/>
          <p:nvPr/>
        </p:nvSpPr>
        <p:spPr>
          <a:xfrm>
            <a:off x="5131610" y="857636"/>
            <a:ext cx="4402139" cy="253916"/>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r>
              <a:rPr lang="ja-JP" altLang="en-US" sz="1050" dirty="0" smtClean="0">
                <a:latin typeface="メイリオ" panose="020B0604030504040204" pitchFamily="50" charset="-128"/>
                <a:ea typeface="メイリオ" panose="020B0604030504040204" pitchFamily="50" charset="-128"/>
              </a:rPr>
              <a:t>一覧</a:t>
            </a:r>
            <a:r>
              <a:rPr lang="ja-JP" altLang="en-US" sz="1050" dirty="0">
                <a:latin typeface="メイリオ" panose="020B0604030504040204" pitchFamily="50" charset="-128"/>
                <a:ea typeface="メイリオ" panose="020B0604030504040204" pitchFamily="50" charset="-128"/>
              </a:rPr>
              <a:t>画面</a:t>
            </a:r>
            <a:r>
              <a:rPr lang="ja-JP" altLang="en-US" sz="1050" dirty="0" smtClean="0">
                <a:latin typeface="メイリオ" panose="020B0604030504040204" pitchFamily="50" charset="-128"/>
                <a:ea typeface="メイリオ" panose="020B0604030504040204" pitchFamily="50" charset="-128"/>
              </a:rPr>
              <a:t>でアイコンビュー</a:t>
            </a:r>
            <a:r>
              <a:rPr lang="ja-JP" altLang="en-US" sz="1050" dirty="0">
                <a:latin typeface="メイリオ" panose="020B0604030504040204" pitchFamily="50" charset="-128"/>
                <a:ea typeface="メイリオ" panose="020B0604030504040204" pitchFamily="50" charset="-128"/>
              </a:rPr>
              <a:t>表示ができます。</a:t>
            </a:r>
            <a:endParaRPr lang="en-US" altLang="ja-JP" sz="1050" dirty="0">
              <a:latin typeface="メイリオ" panose="020B0604030504040204" pitchFamily="50" charset="-128"/>
              <a:ea typeface="メイリオ" panose="020B0604030504040204" pitchFamily="50" charset="-128"/>
            </a:endParaRPr>
          </a:p>
        </p:txBody>
      </p:sp>
      <p:pic>
        <p:nvPicPr>
          <p:cNvPr id="24" name="図 23"/>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12635" y="4584428"/>
            <a:ext cx="2253717" cy="1472397"/>
          </a:xfrm>
          <a:prstGeom prst="rect">
            <a:avLst/>
          </a:prstGeom>
          <a:ln>
            <a:solidFill>
              <a:schemeClr val="tx1">
                <a:lumMod val="50000"/>
                <a:lumOff val="50000"/>
              </a:schemeClr>
            </a:solidFill>
          </a:ln>
        </p:spPr>
      </p:pic>
      <p:pic>
        <p:nvPicPr>
          <p:cNvPr id="25" name="図 24"/>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582633" y="4416889"/>
            <a:ext cx="2246971" cy="2304586"/>
          </a:xfrm>
          <a:prstGeom prst="rect">
            <a:avLst/>
          </a:prstGeom>
          <a:ln>
            <a:solidFill>
              <a:schemeClr val="tx1">
                <a:lumMod val="50000"/>
                <a:lumOff val="50000"/>
              </a:schemeClr>
            </a:solidFill>
          </a:ln>
        </p:spPr>
      </p:pic>
      <p:sp>
        <p:nvSpPr>
          <p:cNvPr id="26" name="テキスト ボックス 9"/>
          <p:cNvSpPr txBox="1"/>
          <p:nvPr/>
        </p:nvSpPr>
        <p:spPr>
          <a:xfrm>
            <a:off x="265282" y="4121545"/>
            <a:ext cx="4402139" cy="415498"/>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r>
              <a:rPr lang="ja-JP" altLang="en-US" sz="1050" dirty="0">
                <a:latin typeface="メイリオ" panose="020B0604030504040204" pitchFamily="50" charset="-128"/>
                <a:ea typeface="メイリオ" panose="020B0604030504040204" pitchFamily="50" charset="-128"/>
              </a:rPr>
              <a:t>一覧画面と詳細</a:t>
            </a:r>
            <a:r>
              <a:rPr lang="ja-JP" altLang="en-US" sz="1050" dirty="0" smtClean="0">
                <a:latin typeface="メイリオ" panose="020B0604030504040204" pitchFamily="50" charset="-128"/>
                <a:ea typeface="メイリオ" panose="020B0604030504040204" pitchFamily="50" charset="-128"/>
              </a:rPr>
              <a:t>画面でファイル</a:t>
            </a:r>
            <a:r>
              <a:rPr lang="ja-JP" altLang="en-US" sz="1050" dirty="0">
                <a:latin typeface="メイリオ" panose="020B0604030504040204" pitchFamily="50" charset="-128"/>
                <a:ea typeface="メイリオ" panose="020B0604030504040204" pitchFamily="50" charset="-128"/>
              </a:rPr>
              <a:t>の中身をプレビュー表示することができます。</a:t>
            </a:r>
            <a:endParaRPr lang="en-US" altLang="ja-JP" sz="1050"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535656" y="6190402"/>
            <a:ext cx="1953771" cy="646331"/>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＊プレビュー表示できるサイズ制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限</a:t>
            </a:r>
            <a:r>
              <a:rPr lang="ja-JP" altLang="en-US" sz="900" dirty="0" smtClean="0">
                <a:latin typeface="メイリオ" panose="020B0604030504040204" pitchFamily="50" charset="-128"/>
                <a:ea typeface="メイリオ" panose="020B0604030504040204" pitchFamily="50" charset="-128"/>
              </a:rPr>
              <a:t>は </a:t>
            </a:r>
            <a:r>
              <a:rPr lang="en-US" altLang="ja-JP" sz="900" dirty="0" smtClean="0">
                <a:latin typeface="メイリオ" panose="020B0604030504040204" pitchFamily="50" charset="-128"/>
                <a:ea typeface="メイリオ" panose="020B0604030504040204" pitchFamily="50" charset="-128"/>
              </a:rPr>
              <a:t>10</a:t>
            </a:r>
            <a:r>
              <a:rPr lang="ja-JP" altLang="en-US" sz="900" dirty="0" smtClean="0">
                <a:latin typeface="メイリオ" panose="020B0604030504040204" pitchFamily="50" charset="-128"/>
                <a:ea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rPr>
              <a:t>MB</a:t>
            </a:r>
            <a:r>
              <a:rPr lang="ja-JP" altLang="en-US" sz="900" dirty="0" smtClean="0">
                <a:latin typeface="メイリオ" panose="020B0604030504040204" pitchFamily="50" charset="-128"/>
                <a:ea typeface="メイリオ" panose="020B0604030504040204" pitchFamily="50" charset="-128"/>
              </a:rPr>
              <a:t>ま</a:t>
            </a:r>
            <a:r>
              <a:rPr lang="ja-JP" altLang="en-US" sz="900" dirty="0">
                <a:latin typeface="メイリオ" panose="020B0604030504040204" pitchFamily="50" charset="-128"/>
                <a:ea typeface="メイリオ" panose="020B0604030504040204" pitchFamily="50" charset="-128"/>
              </a:rPr>
              <a:t>でです。</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PDF</a:t>
            </a:r>
            <a:r>
              <a:rPr lang="ja-JP" altLang="en-US" sz="900" dirty="0">
                <a:latin typeface="メイリオ" panose="020B0604030504040204" pitchFamily="50" charset="-128"/>
                <a:ea typeface="メイリオ" panose="020B0604030504040204" pitchFamily="50" charset="-128"/>
              </a:rPr>
              <a:t>ファイルの表示は、</a:t>
            </a:r>
            <a:r>
              <a:rPr lang="en-US" altLang="ja-JP" sz="900" dirty="0">
                <a:latin typeface="メイリオ" panose="020B0604030504040204" pitchFamily="50" charset="-128"/>
                <a:ea typeface="メイリオ" panose="020B0604030504040204" pitchFamily="50" charset="-128"/>
              </a:rPr>
              <a:t>Firefox</a:t>
            </a:r>
            <a:r>
              <a:rPr lang="ja-JP" altLang="en-US" sz="900" dirty="0">
                <a:latin typeface="メイリオ" panose="020B0604030504040204" pitchFamily="50" charset="-128"/>
                <a:ea typeface="メイリオ" panose="020B0604030504040204" pitchFamily="50" charset="-128"/>
              </a:rPr>
              <a:t>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と</a:t>
            </a:r>
            <a:r>
              <a:rPr lang="en-US" altLang="ja-JP" sz="900" dirty="0">
                <a:latin typeface="メイリオ" panose="020B0604030504040204" pitchFamily="50" charset="-128"/>
                <a:ea typeface="メイリオ" panose="020B0604030504040204" pitchFamily="50" charset="-128"/>
              </a:rPr>
              <a:t>Chrome</a:t>
            </a:r>
            <a:r>
              <a:rPr lang="ja-JP" altLang="en-US" sz="900" dirty="0">
                <a:latin typeface="メイリオ" panose="020B0604030504040204" pitchFamily="50" charset="-128"/>
                <a:ea typeface="メイリオ" panose="020B0604030504040204" pitchFamily="50" charset="-128"/>
              </a:rPr>
              <a:t>で利用できます。</a:t>
            </a:r>
            <a:endParaRPr lang="en-US" altLang="ja-JP" sz="900" dirty="0">
              <a:latin typeface="メイリオ" panose="020B0604030504040204" pitchFamily="50" charset="-128"/>
              <a:ea typeface="メイリオ" panose="020B0604030504040204" pitchFamily="50" charset="-128"/>
            </a:endParaRPr>
          </a:p>
        </p:txBody>
      </p:sp>
      <p:sp>
        <p:nvSpPr>
          <p:cNvPr id="28" name="左矢印 27"/>
          <p:cNvSpPr/>
          <p:nvPr/>
        </p:nvSpPr>
        <p:spPr>
          <a:xfrm>
            <a:off x="7072997" y="5281522"/>
            <a:ext cx="569401" cy="407504"/>
          </a:xfrm>
          <a:prstGeom prst="leftArrow">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12824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5" y="273679"/>
            <a:ext cx="2669714"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ワークフロー</a:t>
            </a:r>
            <a:r>
              <a:rPr kumimoji="1" lang="ja-JP" altLang="en-US" sz="1600" b="1" dirty="0">
                <a:solidFill>
                  <a:schemeClr val="accent1">
                    <a:lumMod val="50000"/>
                  </a:schemeClr>
                </a:solidFill>
              </a:rPr>
              <a:t>機能</a:t>
            </a:r>
          </a:p>
        </p:txBody>
      </p:sp>
      <p:pic>
        <p:nvPicPr>
          <p:cNvPr id="4" name="図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93737" y="382129"/>
            <a:ext cx="374123" cy="374123"/>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918786948"/>
              </p:ext>
            </p:extLst>
          </p:nvPr>
        </p:nvGraphicFramePr>
        <p:xfrm>
          <a:off x="599438" y="1227667"/>
          <a:ext cx="8832797" cy="2558257"/>
        </p:xfrm>
        <a:graphic>
          <a:graphicData uri="http://schemas.openxmlformats.org/drawingml/2006/table">
            <a:tbl>
              <a:tblPr firstRow="1" bandRow="1">
                <a:tableStyleId>{7DF18680-E054-41AD-8BC1-D1AEF772440D}</a:tableStyleId>
              </a:tblPr>
              <a:tblGrid>
                <a:gridCol w="3157553">
                  <a:extLst>
                    <a:ext uri="{9D8B030D-6E8A-4147-A177-3AD203B41FA5}">
                      <a16:colId xmlns:a16="http://schemas.microsoft.com/office/drawing/2014/main" xmlns="" val="20000"/>
                    </a:ext>
                  </a:extLst>
                </a:gridCol>
                <a:gridCol w="1891748">
                  <a:extLst>
                    <a:ext uri="{9D8B030D-6E8A-4147-A177-3AD203B41FA5}">
                      <a16:colId xmlns:a16="http://schemas.microsoft.com/office/drawing/2014/main" xmlns="" val="20001"/>
                    </a:ext>
                  </a:extLst>
                </a:gridCol>
                <a:gridCol w="1891748">
                  <a:extLst>
                    <a:ext uri="{9D8B030D-6E8A-4147-A177-3AD203B41FA5}">
                      <a16:colId xmlns:a16="http://schemas.microsoft.com/office/drawing/2014/main" xmlns="" val="20002"/>
                    </a:ext>
                  </a:extLst>
                </a:gridCol>
                <a:gridCol w="1891748">
                  <a:extLst>
                    <a:ext uri="{9D8B030D-6E8A-4147-A177-3AD203B41FA5}">
                      <a16:colId xmlns:a16="http://schemas.microsoft.com/office/drawing/2014/main" xmlns="" val="20003"/>
                    </a:ext>
                  </a:extLst>
                </a:gridCol>
              </a:tblGrid>
              <a:tr h="686551">
                <a:tc>
                  <a:txBody>
                    <a:bodyPr/>
                    <a:lstStyle/>
                    <a:p>
                      <a:endParaRPr kumimoji="1" lang="ja-JP" altLang="en-US" sz="1200" dirty="0"/>
                    </a:p>
                  </a:txBody>
                  <a:tcPr/>
                </a:tc>
                <a:tc>
                  <a:txBody>
                    <a:bodyPr/>
                    <a:lstStyle/>
                    <a:p>
                      <a:pPr algn="ctr"/>
                      <a:r>
                        <a:rPr kumimoji="1" lang="ja-JP" altLang="en-US" dirty="0"/>
                        <a:t>サイボウズ </a:t>
                      </a:r>
                      <a:r>
                        <a:rPr kumimoji="1" lang="en-US" altLang="ja-JP" dirty="0"/>
                        <a:t>Office</a:t>
                      </a:r>
                      <a:r>
                        <a:rPr kumimoji="1" lang="en-US" altLang="ja-JP" baseline="0" dirty="0"/>
                        <a:t> 8</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9</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10</a:t>
                      </a:r>
                      <a:endParaRPr kumimoji="1" lang="ja-JP" altLang="en-US" dirty="0"/>
                    </a:p>
                  </a:txBody>
                  <a:tcPr anchor="ctr"/>
                </a:tc>
                <a:extLst>
                  <a:ext uri="{0D108BD9-81ED-4DB2-BD59-A6C34878D82A}">
                    <a16:rowId xmlns:a16="http://schemas.microsoft.com/office/drawing/2014/main" xmlns="" val="10000"/>
                  </a:ext>
                </a:extLst>
              </a:tr>
              <a:tr h="623902">
                <a:tc>
                  <a:txBody>
                    <a:bodyPr/>
                    <a:lstStyle/>
                    <a:p>
                      <a:pPr algn="ctr"/>
                      <a:r>
                        <a:rPr kumimoji="1" lang="ja-JP" altLang="en-US" sz="1200" dirty="0"/>
                        <a:t>処理者へのメール通知</a:t>
                      </a:r>
                      <a:endParaRPr kumimoji="1" lang="en-US" altLang="ja-JP" sz="1200" dirty="0"/>
                    </a:p>
                    <a:p>
                      <a:pPr algn="ct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P19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1"/>
                  </a:ext>
                </a:extLst>
              </a:tr>
              <a:tr h="623902">
                <a:tc>
                  <a:txBody>
                    <a:bodyPr/>
                    <a:lstStyle/>
                    <a:p>
                      <a:pPr algn="ctr"/>
                      <a:r>
                        <a:rPr kumimoji="1" lang="ja-JP" altLang="en-US" sz="1200" dirty="0"/>
                        <a:t>申請者への差し戻し</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P19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endParaRPr kumimoji="1" lang="en-US" altLang="ja-JP" dirty="0"/>
                    </a:p>
                  </a:txBody>
                  <a:tcPr anchor="ctr"/>
                </a:tc>
                <a:extLst>
                  <a:ext uri="{0D108BD9-81ED-4DB2-BD59-A6C34878D82A}">
                    <a16:rowId xmlns:a16="http://schemas.microsoft.com/office/drawing/2014/main" xmlns="" val="10002"/>
                  </a:ext>
                </a:extLst>
              </a:tr>
              <a:tr h="623902">
                <a:tc>
                  <a:txBody>
                    <a:bodyPr/>
                    <a:lstStyle/>
                    <a:p>
                      <a:pPr algn="ctr"/>
                      <a:r>
                        <a:rPr kumimoji="1" lang="ja-JP" altLang="en-US" sz="1200" b="0" dirty="0">
                          <a:solidFill>
                            <a:schemeClr val="tx1"/>
                          </a:solidFill>
                        </a:rPr>
                        <a:t>サイボウズ ネット連携サービスの</a:t>
                      </a:r>
                      <a:endParaRPr kumimoji="1" lang="en-US" altLang="ja-JP" sz="1200" b="0" dirty="0">
                        <a:solidFill>
                          <a:schemeClr val="tx1"/>
                        </a:solidFill>
                      </a:endParaRPr>
                    </a:p>
                    <a:p>
                      <a:pPr algn="ctr"/>
                      <a:r>
                        <a:rPr kumimoji="1" lang="ja-JP" altLang="en-US" sz="1200" b="0" dirty="0">
                          <a:solidFill>
                            <a:schemeClr val="tx1"/>
                          </a:solidFill>
                        </a:rPr>
                        <a:t>路線検索の利用</a:t>
                      </a: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P19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3"/>
                  </a:ext>
                </a:extLst>
              </a:tr>
            </a:tbl>
          </a:graphicData>
        </a:graphic>
      </p:graphicFrame>
      <p:sp>
        <p:nvSpPr>
          <p:cNvPr id="6" name="スライド番号プレースホルダー 5"/>
          <p:cNvSpPr>
            <a:spLocks noGrp="1"/>
          </p:cNvSpPr>
          <p:nvPr>
            <p:ph type="sldNum" sz="quarter" idx="10"/>
          </p:nvPr>
        </p:nvSpPr>
        <p:spPr/>
        <p:txBody>
          <a:bodyPr/>
          <a:lstStyle/>
          <a:p>
            <a:fld id="{0FEDF257-E9DE-47AD-A871-A7339627178B}" type="slidenum">
              <a:rPr lang="ja-JP" altLang="en-US" smtClean="0"/>
              <a:pPr/>
              <a:t>18</a:t>
            </a:fld>
            <a:endParaRPr lang="ja-JP" altLang="en-US"/>
          </a:p>
        </p:txBody>
      </p:sp>
    </p:spTree>
    <p:extLst>
      <p:ext uri="{BB962C8B-B14F-4D97-AF65-F5344CB8AC3E}">
        <p14:creationId xmlns:p14="http://schemas.microsoft.com/office/powerpoint/2010/main" val="47766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02935" y="5633175"/>
            <a:ext cx="4516021" cy="698725"/>
          </a:xfrm>
          <a:prstGeom prst="rect">
            <a:avLst/>
          </a:prstGeom>
          <a:ln>
            <a:solidFill>
              <a:schemeClr val="tx1"/>
            </a:solidFill>
          </a:ln>
        </p:spPr>
      </p:pic>
      <p:pic>
        <p:nvPicPr>
          <p:cNvPr id="13" name="図 12"/>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088189" y="4141960"/>
            <a:ext cx="4636512" cy="1038257"/>
          </a:xfrm>
          <a:prstGeom prst="rect">
            <a:avLst/>
          </a:prstGeom>
          <a:ln>
            <a:solidFill>
              <a:schemeClr val="tx1"/>
            </a:solidFill>
          </a:ln>
        </p:spPr>
      </p:pic>
      <p:pic>
        <p:nvPicPr>
          <p:cNvPr id="10" name="図 9"/>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093399" y="2290877"/>
            <a:ext cx="2936696" cy="1683571"/>
          </a:xfrm>
          <a:prstGeom prst="rect">
            <a:avLst/>
          </a:prstGeom>
          <a:ln>
            <a:solidFill>
              <a:schemeClr val="tx1"/>
            </a:solidFill>
          </a:ln>
        </p:spPr>
      </p:pic>
      <p:sp>
        <p:nvSpPr>
          <p:cNvPr id="2" name="角丸四角形 1"/>
          <p:cNvSpPr/>
          <p:nvPr/>
        </p:nvSpPr>
        <p:spPr>
          <a:xfrm>
            <a:off x="334431" y="226807"/>
            <a:ext cx="3575718"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000" b="1" dirty="0">
                <a:solidFill>
                  <a:schemeClr val="tx2">
                    <a:lumMod val="50000"/>
                  </a:schemeClr>
                </a:solidFill>
              </a:rPr>
              <a:t>処理者へのメール通知</a:t>
            </a:r>
            <a:endParaRPr kumimoji="1" lang="ja-JP" altLang="en-US" sz="2000" b="1" dirty="0">
              <a:solidFill>
                <a:schemeClr val="tx2">
                  <a:lumMod val="50000"/>
                </a:schemeClr>
              </a:solidFill>
            </a:endParaRPr>
          </a:p>
        </p:txBody>
      </p:sp>
      <p:pic>
        <p:nvPicPr>
          <p:cNvPr id="3" name="図 2"/>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045108" y="254101"/>
            <a:ext cx="411821" cy="411821"/>
          </a:xfrm>
          <a:prstGeom prst="rect">
            <a:avLst/>
          </a:prstGeom>
        </p:spPr>
      </p:pic>
      <p:sp>
        <p:nvSpPr>
          <p:cNvPr id="4" name="スライド番号プレースホルダー 3"/>
          <p:cNvSpPr>
            <a:spLocks noGrp="1"/>
          </p:cNvSpPr>
          <p:nvPr>
            <p:ph type="sldNum" sz="quarter" idx="10"/>
          </p:nvPr>
        </p:nvSpPr>
        <p:spPr>
          <a:xfrm>
            <a:off x="9277122" y="6377485"/>
            <a:ext cx="386805" cy="365125"/>
          </a:xfrm>
        </p:spPr>
        <p:txBody>
          <a:bodyPr/>
          <a:lstStyle/>
          <a:p>
            <a:fld id="{0FEDF257-E9DE-47AD-A871-A7339627178B}" type="slidenum">
              <a:rPr lang="ja-JP" altLang="en-US" smtClean="0"/>
              <a:pPr/>
              <a:t>19</a:t>
            </a:fld>
            <a:endParaRPr lang="ja-JP" altLang="en-US"/>
          </a:p>
        </p:txBody>
      </p:sp>
      <p:sp>
        <p:nvSpPr>
          <p:cNvPr id="5" name="角丸四角形 4"/>
          <p:cNvSpPr/>
          <p:nvPr/>
        </p:nvSpPr>
        <p:spPr>
          <a:xfrm>
            <a:off x="334431" y="3449170"/>
            <a:ext cx="3575718"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申請者への差し戻し</a:t>
            </a:r>
          </a:p>
        </p:txBody>
      </p:sp>
      <p:cxnSp>
        <p:nvCxnSpPr>
          <p:cNvPr id="6" name="直線コネクタ 5"/>
          <p:cNvCxnSpPr/>
          <p:nvPr/>
        </p:nvCxnSpPr>
        <p:spPr>
          <a:xfrm>
            <a:off x="4953000" y="226806"/>
            <a:ext cx="0" cy="6391708"/>
          </a:xfrm>
          <a:prstGeom prst="line">
            <a:avLst/>
          </a:prstGeom>
        </p:spPr>
        <p:style>
          <a:lnRef idx="2">
            <a:schemeClr val="accent5"/>
          </a:lnRef>
          <a:fillRef idx="0">
            <a:schemeClr val="accent5"/>
          </a:fillRef>
          <a:effectRef idx="1">
            <a:schemeClr val="accent5"/>
          </a:effectRef>
          <a:fontRef idx="minor">
            <a:schemeClr val="tx1"/>
          </a:fontRef>
        </p:style>
      </p:cxnSp>
      <p:sp>
        <p:nvSpPr>
          <p:cNvPr id="7" name="角丸四角形 6"/>
          <p:cNvSpPr/>
          <p:nvPr/>
        </p:nvSpPr>
        <p:spPr>
          <a:xfrm>
            <a:off x="5424590" y="231161"/>
            <a:ext cx="4176610" cy="7180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000" b="1" dirty="0">
                <a:solidFill>
                  <a:schemeClr val="tx1"/>
                </a:solidFill>
              </a:rPr>
              <a:t>サイボウズ ネット連携サービス</a:t>
            </a:r>
            <a:endParaRPr lang="en-US" altLang="ja-JP" sz="2000" b="1" dirty="0">
              <a:solidFill>
                <a:schemeClr val="tx1"/>
              </a:solidFill>
            </a:endParaRPr>
          </a:p>
          <a:p>
            <a:pPr algn="ctr"/>
            <a:r>
              <a:rPr lang="ja-JP" altLang="en-US" sz="2000" b="1" dirty="0">
                <a:solidFill>
                  <a:schemeClr val="tx1"/>
                </a:solidFill>
              </a:rPr>
              <a:t>の路線検索の利用</a:t>
            </a:r>
            <a:endParaRPr kumimoji="1" lang="ja-JP" altLang="en-US" sz="2000" b="1" dirty="0">
              <a:solidFill>
                <a:schemeClr val="tx2">
                  <a:lumMod val="50000"/>
                </a:schemeClr>
              </a:solidFill>
            </a:endParaRPr>
          </a:p>
        </p:txBody>
      </p:sp>
      <p:pic>
        <p:nvPicPr>
          <p:cNvPr id="8" name="図 7"/>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388218" y="426350"/>
            <a:ext cx="393424" cy="393424"/>
          </a:xfrm>
          <a:prstGeom prst="rect">
            <a:avLst/>
          </a:prstGeom>
        </p:spPr>
      </p:pic>
      <p:pic>
        <p:nvPicPr>
          <p:cNvPr id="9" name="図 8"/>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799360" y="3526095"/>
            <a:ext cx="411821" cy="411821"/>
          </a:xfrm>
          <a:prstGeom prst="rect">
            <a:avLst/>
          </a:prstGeom>
        </p:spPr>
      </p:pic>
      <p:sp>
        <p:nvSpPr>
          <p:cNvPr id="11" name="右矢印 10"/>
          <p:cNvSpPr/>
          <p:nvPr/>
        </p:nvSpPr>
        <p:spPr>
          <a:xfrm>
            <a:off x="3251018" y="3629049"/>
            <a:ext cx="205911" cy="205911"/>
          </a:xfrm>
          <a:prstGeom prst="rightArrow">
            <a:avLst/>
          </a:prstGeom>
          <a:solidFill>
            <a:srgbClr val="CC0927"/>
          </a:solidFill>
          <a:ln>
            <a:solidFill>
              <a:srgbClr val="CC09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9"/>
          <p:cNvSpPr txBox="1"/>
          <p:nvPr/>
        </p:nvSpPr>
        <p:spPr>
          <a:xfrm>
            <a:off x="300490" y="884157"/>
            <a:ext cx="4402139" cy="415498"/>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a:defRPr/>
            </a:pPr>
            <a:r>
              <a:rPr lang="ja-JP" altLang="en-US" sz="1050" dirty="0" smtClean="0">
                <a:cs typeface="メイリオ"/>
              </a:rPr>
              <a:t>自分</a:t>
            </a:r>
            <a:r>
              <a:rPr lang="ja-JP" altLang="en-US" sz="1050" dirty="0">
                <a:cs typeface="メイリオ"/>
              </a:rPr>
              <a:t>が</a:t>
            </a:r>
            <a:r>
              <a:rPr lang="ja-JP" altLang="en-US" sz="1050" dirty="0" smtClean="0">
                <a:cs typeface="メイリオ"/>
              </a:rPr>
              <a:t>承認や確認</a:t>
            </a:r>
            <a:r>
              <a:rPr lang="ja-JP" altLang="en-US" sz="1050" dirty="0">
                <a:cs typeface="メイリオ"/>
              </a:rPr>
              <a:t>をしなければ</a:t>
            </a:r>
            <a:r>
              <a:rPr lang="ja-JP" altLang="en-US" sz="1050" dirty="0" smtClean="0">
                <a:cs typeface="メイリオ"/>
              </a:rPr>
              <a:t>ならない申請が回ってきたときに、メール</a:t>
            </a:r>
            <a:r>
              <a:rPr lang="ja-JP" altLang="en-US" sz="1050" dirty="0">
                <a:cs typeface="メイリオ"/>
              </a:rPr>
              <a:t>通知を</a:t>
            </a:r>
            <a:r>
              <a:rPr lang="ja-JP" altLang="en-US" sz="1050" dirty="0" smtClean="0">
                <a:cs typeface="メイリオ"/>
              </a:rPr>
              <a:t>受け取る設定ができます。 </a:t>
            </a:r>
            <a:endParaRPr lang="ja-JP" altLang="en-US" sz="1050" dirty="0">
              <a:cs typeface="メイリオ"/>
            </a:endParaRPr>
          </a:p>
        </p:txBody>
      </p:sp>
      <p:pic>
        <p:nvPicPr>
          <p:cNvPr id="14" name="図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06037" y="1479534"/>
            <a:ext cx="3631574" cy="1056121"/>
          </a:xfrm>
          <a:prstGeom prst="rect">
            <a:avLst/>
          </a:prstGeom>
          <a:ln>
            <a:solidFill>
              <a:schemeClr val="tx1">
                <a:lumMod val="50000"/>
                <a:lumOff val="50000"/>
              </a:schemeClr>
            </a:solidFill>
          </a:ln>
        </p:spPr>
      </p:pic>
      <p:sp>
        <p:nvSpPr>
          <p:cNvPr id="15" name="四角形吹き出し 14"/>
          <p:cNvSpPr/>
          <p:nvPr/>
        </p:nvSpPr>
        <p:spPr>
          <a:xfrm>
            <a:off x="2892287" y="2393049"/>
            <a:ext cx="1966341" cy="701308"/>
          </a:xfrm>
          <a:prstGeom prst="wedgeRectCallout">
            <a:avLst>
              <a:gd name="adj1" fmla="val -50132"/>
              <a:gd name="adj2" fmla="val -84433"/>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cs typeface="メイリオ"/>
              </a:rPr>
              <a:t>携帯電話</a:t>
            </a:r>
            <a:r>
              <a:rPr lang="ja-JP" altLang="en-US" sz="1100" dirty="0" smtClean="0">
                <a:solidFill>
                  <a:schemeClr val="bg1"/>
                </a:solidFill>
                <a:cs typeface="メイリオ"/>
              </a:rPr>
              <a:t>など、任意</a:t>
            </a:r>
            <a:r>
              <a:rPr lang="ja-JP" altLang="en-US" sz="1100" dirty="0">
                <a:solidFill>
                  <a:schemeClr val="bg1"/>
                </a:solidFill>
                <a:cs typeface="メイリオ"/>
              </a:rPr>
              <a:t>のメールアドレスを設定して通知を送信できます。</a:t>
            </a:r>
          </a:p>
        </p:txBody>
      </p:sp>
      <p:sp>
        <p:nvSpPr>
          <p:cNvPr id="16" name="正方形/長方形 15"/>
          <p:cNvSpPr/>
          <p:nvPr/>
        </p:nvSpPr>
        <p:spPr>
          <a:xfrm>
            <a:off x="387043" y="1519718"/>
            <a:ext cx="3650567" cy="693452"/>
          </a:xfrm>
          <a:prstGeom prst="rect">
            <a:avLst/>
          </a:prstGeom>
          <a:noFill/>
          <a:ln w="38100" cmpd="sng">
            <a:solidFill>
              <a:srgbClr val="F79646"/>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78940" rtl="0" eaLnBrk="1" latinLnBrk="0" hangingPunct="1">
              <a:defRPr kumimoji="1" sz="1900" kern="1200">
                <a:solidFill>
                  <a:schemeClr val="dk1"/>
                </a:solidFill>
                <a:latin typeface="+mn-lt"/>
                <a:ea typeface="+mn-ea"/>
                <a:cs typeface="+mn-cs"/>
              </a:defRPr>
            </a:lvl1pPr>
            <a:lvl2pPr marL="478940" algn="l" defTabSz="478940" rtl="0" eaLnBrk="1" latinLnBrk="0" hangingPunct="1">
              <a:defRPr kumimoji="1" sz="1900" kern="1200">
                <a:solidFill>
                  <a:schemeClr val="dk1"/>
                </a:solidFill>
                <a:latin typeface="+mn-lt"/>
                <a:ea typeface="+mn-ea"/>
                <a:cs typeface="+mn-cs"/>
              </a:defRPr>
            </a:lvl2pPr>
            <a:lvl3pPr marL="957879" algn="l" defTabSz="478940" rtl="0" eaLnBrk="1" latinLnBrk="0" hangingPunct="1">
              <a:defRPr kumimoji="1" sz="1900" kern="1200">
                <a:solidFill>
                  <a:schemeClr val="dk1"/>
                </a:solidFill>
                <a:latin typeface="+mn-lt"/>
                <a:ea typeface="+mn-ea"/>
                <a:cs typeface="+mn-cs"/>
              </a:defRPr>
            </a:lvl3pPr>
            <a:lvl4pPr marL="1436819" algn="l" defTabSz="478940" rtl="0" eaLnBrk="1" latinLnBrk="0" hangingPunct="1">
              <a:defRPr kumimoji="1" sz="1900" kern="1200">
                <a:solidFill>
                  <a:schemeClr val="dk1"/>
                </a:solidFill>
                <a:latin typeface="+mn-lt"/>
                <a:ea typeface="+mn-ea"/>
                <a:cs typeface="+mn-cs"/>
              </a:defRPr>
            </a:lvl4pPr>
            <a:lvl5pPr marL="1915758" algn="l" defTabSz="478940" rtl="0" eaLnBrk="1" latinLnBrk="0" hangingPunct="1">
              <a:defRPr kumimoji="1" sz="1900" kern="1200">
                <a:solidFill>
                  <a:schemeClr val="dk1"/>
                </a:solidFill>
                <a:latin typeface="+mn-lt"/>
                <a:ea typeface="+mn-ea"/>
                <a:cs typeface="+mn-cs"/>
              </a:defRPr>
            </a:lvl5pPr>
            <a:lvl6pPr marL="2394698" algn="l" defTabSz="478940" rtl="0" eaLnBrk="1" latinLnBrk="0" hangingPunct="1">
              <a:defRPr kumimoji="1" sz="1900" kern="1200">
                <a:solidFill>
                  <a:schemeClr val="dk1"/>
                </a:solidFill>
                <a:latin typeface="+mn-lt"/>
                <a:ea typeface="+mn-ea"/>
                <a:cs typeface="+mn-cs"/>
              </a:defRPr>
            </a:lvl6pPr>
            <a:lvl7pPr marL="2873637" algn="l" defTabSz="478940" rtl="0" eaLnBrk="1" latinLnBrk="0" hangingPunct="1">
              <a:defRPr kumimoji="1" sz="1900" kern="1200">
                <a:solidFill>
                  <a:schemeClr val="dk1"/>
                </a:solidFill>
                <a:latin typeface="+mn-lt"/>
                <a:ea typeface="+mn-ea"/>
                <a:cs typeface="+mn-cs"/>
              </a:defRPr>
            </a:lvl7pPr>
            <a:lvl8pPr marL="3352576" algn="l" defTabSz="478940" rtl="0" eaLnBrk="1" latinLnBrk="0" hangingPunct="1">
              <a:defRPr kumimoji="1" sz="1900" kern="1200">
                <a:solidFill>
                  <a:schemeClr val="dk1"/>
                </a:solidFill>
                <a:latin typeface="+mn-lt"/>
                <a:ea typeface="+mn-ea"/>
                <a:cs typeface="+mn-cs"/>
              </a:defRPr>
            </a:lvl8pPr>
            <a:lvl9pPr marL="3831516" algn="l" defTabSz="478940" rtl="0" eaLnBrk="1" latinLnBrk="0" hangingPunct="1">
              <a:defRPr kumimoji="1" sz="1900" kern="1200">
                <a:solidFill>
                  <a:schemeClr val="dk1"/>
                </a:solidFill>
                <a:latin typeface="+mn-lt"/>
                <a:ea typeface="+mn-ea"/>
                <a:cs typeface="+mn-cs"/>
              </a:defRPr>
            </a:lvl9pPr>
          </a:lstStyle>
          <a:p>
            <a:pPr algn="ctr"/>
            <a:endParaRPr kumimoji="1" lang="ja-JP" altLang="en-US" b="1" dirty="0"/>
          </a:p>
        </p:txBody>
      </p:sp>
      <p:pic>
        <p:nvPicPr>
          <p:cNvPr id="17" name="図 16"/>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44926" y="4908609"/>
            <a:ext cx="4355069" cy="1834001"/>
          </a:xfrm>
          <a:prstGeom prst="rect">
            <a:avLst/>
          </a:prstGeom>
          <a:ln>
            <a:solidFill>
              <a:schemeClr val="bg1">
                <a:lumMod val="75000"/>
              </a:schemeClr>
            </a:solidFill>
          </a:ln>
        </p:spPr>
      </p:pic>
      <p:pic>
        <p:nvPicPr>
          <p:cNvPr id="18" name="図 1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26373" y="6434142"/>
            <a:ext cx="731783" cy="278396"/>
          </a:xfrm>
          <a:prstGeom prst="rect">
            <a:avLst/>
          </a:prstGeom>
        </p:spPr>
      </p:pic>
      <p:sp>
        <p:nvSpPr>
          <p:cNvPr id="19" name="正方形/長方形 18"/>
          <p:cNvSpPr/>
          <p:nvPr/>
        </p:nvSpPr>
        <p:spPr>
          <a:xfrm>
            <a:off x="2836725" y="6395629"/>
            <a:ext cx="755374" cy="337499"/>
          </a:xfrm>
          <a:prstGeom prst="rect">
            <a:avLst/>
          </a:prstGeom>
          <a:noFill/>
          <a:ln w="38100" cmpd="sng">
            <a:solidFill>
              <a:srgbClr val="F79646"/>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78940" rtl="0" eaLnBrk="1" latinLnBrk="0" hangingPunct="1">
              <a:defRPr kumimoji="1" sz="1900" kern="1200">
                <a:solidFill>
                  <a:schemeClr val="dk1"/>
                </a:solidFill>
                <a:latin typeface="+mn-lt"/>
                <a:ea typeface="+mn-ea"/>
                <a:cs typeface="+mn-cs"/>
              </a:defRPr>
            </a:lvl1pPr>
            <a:lvl2pPr marL="478940" algn="l" defTabSz="478940" rtl="0" eaLnBrk="1" latinLnBrk="0" hangingPunct="1">
              <a:defRPr kumimoji="1" sz="1900" kern="1200">
                <a:solidFill>
                  <a:schemeClr val="dk1"/>
                </a:solidFill>
                <a:latin typeface="+mn-lt"/>
                <a:ea typeface="+mn-ea"/>
                <a:cs typeface="+mn-cs"/>
              </a:defRPr>
            </a:lvl2pPr>
            <a:lvl3pPr marL="957879" algn="l" defTabSz="478940" rtl="0" eaLnBrk="1" latinLnBrk="0" hangingPunct="1">
              <a:defRPr kumimoji="1" sz="1900" kern="1200">
                <a:solidFill>
                  <a:schemeClr val="dk1"/>
                </a:solidFill>
                <a:latin typeface="+mn-lt"/>
                <a:ea typeface="+mn-ea"/>
                <a:cs typeface="+mn-cs"/>
              </a:defRPr>
            </a:lvl3pPr>
            <a:lvl4pPr marL="1436819" algn="l" defTabSz="478940" rtl="0" eaLnBrk="1" latinLnBrk="0" hangingPunct="1">
              <a:defRPr kumimoji="1" sz="1900" kern="1200">
                <a:solidFill>
                  <a:schemeClr val="dk1"/>
                </a:solidFill>
                <a:latin typeface="+mn-lt"/>
                <a:ea typeface="+mn-ea"/>
                <a:cs typeface="+mn-cs"/>
              </a:defRPr>
            </a:lvl4pPr>
            <a:lvl5pPr marL="1915758" algn="l" defTabSz="478940" rtl="0" eaLnBrk="1" latinLnBrk="0" hangingPunct="1">
              <a:defRPr kumimoji="1" sz="1900" kern="1200">
                <a:solidFill>
                  <a:schemeClr val="dk1"/>
                </a:solidFill>
                <a:latin typeface="+mn-lt"/>
                <a:ea typeface="+mn-ea"/>
                <a:cs typeface="+mn-cs"/>
              </a:defRPr>
            </a:lvl5pPr>
            <a:lvl6pPr marL="2394698" algn="l" defTabSz="478940" rtl="0" eaLnBrk="1" latinLnBrk="0" hangingPunct="1">
              <a:defRPr kumimoji="1" sz="1900" kern="1200">
                <a:solidFill>
                  <a:schemeClr val="dk1"/>
                </a:solidFill>
                <a:latin typeface="+mn-lt"/>
                <a:ea typeface="+mn-ea"/>
                <a:cs typeface="+mn-cs"/>
              </a:defRPr>
            </a:lvl6pPr>
            <a:lvl7pPr marL="2873637" algn="l" defTabSz="478940" rtl="0" eaLnBrk="1" latinLnBrk="0" hangingPunct="1">
              <a:defRPr kumimoji="1" sz="1900" kern="1200">
                <a:solidFill>
                  <a:schemeClr val="dk1"/>
                </a:solidFill>
                <a:latin typeface="+mn-lt"/>
                <a:ea typeface="+mn-ea"/>
                <a:cs typeface="+mn-cs"/>
              </a:defRPr>
            </a:lvl7pPr>
            <a:lvl8pPr marL="3352576" algn="l" defTabSz="478940" rtl="0" eaLnBrk="1" latinLnBrk="0" hangingPunct="1">
              <a:defRPr kumimoji="1" sz="1900" kern="1200">
                <a:solidFill>
                  <a:schemeClr val="dk1"/>
                </a:solidFill>
                <a:latin typeface="+mn-lt"/>
                <a:ea typeface="+mn-ea"/>
                <a:cs typeface="+mn-cs"/>
              </a:defRPr>
            </a:lvl8pPr>
            <a:lvl9pPr marL="3831516" algn="l" defTabSz="478940" rtl="0" eaLnBrk="1" latinLnBrk="0" hangingPunct="1">
              <a:defRPr kumimoji="1" sz="1900" kern="1200">
                <a:solidFill>
                  <a:schemeClr val="dk1"/>
                </a:solidFill>
                <a:latin typeface="+mn-lt"/>
                <a:ea typeface="+mn-ea"/>
                <a:cs typeface="+mn-cs"/>
              </a:defRPr>
            </a:lvl9pPr>
          </a:lstStyle>
          <a:p>
            <a:pPr algn="ctr"/>
            <a:endParaRPr kumimoji="1" lang="ja-JP" altLang="en-US" b="1" dirty="0"/>
          </a:p>
        </p:txBody>
      </p:sp>
      <p:sp>
        <p:nvSpPr>
          <p:cNvPr id="20" name="テキスト ボックス 9"/>
          <p:cNvSpPr txBox="1"/>
          <p:nvPr/>
        </p:nvSpPr>
        <p:spPr>
          <a:xfrm>
            <a:off x="244926" y="4179001"/>
            <a:ext cx="4402139" cy="577081"/>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a:defRPr/>
            </a:pPr>
            <a:r>
              <a:rPr lang="ja-JP" altLang="en-US" sz="1050" dirty="0">
                <a:cs typeface="メイリオ"/>
              </a:rPr>
              <a:t>「申請者」にのみ「差し戻し」が可能です。</a:t>
            </a:r>
            <a:endParaRPr lang="en-US" altLang="ja-JP" sz="1050" dirty="0">
              <a:cs typeface="メイリオ"/>
            </a:endParaRPr>
          </a:p>
          <a:p>
            <a:pPr>
              <a:defRPr/>
            </a:pPr>
            <a:r>
              <a:rPr lang="ja-JP" altLang="en-US" sz="1050" dirty="0">
                <a:cs typeface="メイリオ"/>
              </a:rPr>
              <a:t>差し戻された場合、申請者はその申請を利用して「再申請」すること</a:t>
            </a:r>
            <a:r>
              <a:rPr lang="ja-JP" altLang="en-US" sz="1050" dirty="0" smtClean="0">
                <a:cs typeface="メイリオ"/>
              </a:rPr>
              <a:t>ができます</a:t>
            </a:r>
            <a:r>
              <a:rPr lang="ja-JP" altLang="en-US" sz="1050" dirty="0">
                <a:cs typeface="メイリオ"/>
              </a:rPr>
              <a:t>。</a:t>
            </a:r>
            <a:endParaRPr lang="en-US" altLang="ja-JP" sz="1050" dirty="0">
              <a:cs typeface="メイリオ"/>
            </a:endParaRPr>
          </a:p>
        </p:txBody>
      </p:sp>
      <p:sp>
        <p:nvSpPr>
          <p:cNvPr id="21" name="四角形吹き出し 20"/>
          <p:cNvSpPr/>
          <p:nvPr/>
        </p:nvSpPr>
        <p:spPr>
          <a:xfrm>
            <a:off x="2836725" y="5362924"/>
            <a:ext cx="1966341" cy="701308"/>
          </a:xfrm>
          <a:prstGeom prst="wedgeRectCallout">
            <a:avLst>
              <a:gd name="adj1" fmla="val -35979"/>
              <a:gd name="adj2" fmla="val 89886"/>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cs typeface="メイリオ"/>
              </a:rPr>
              <a:t>申請が差し戻されると</a:t>
            </a:r>
            <a:endParaRPr lang="en-US" altLang="ja-JP" sz="1100" dirty="0">
              <a:solidFill>
                <a:schemeClr val="bg1"/>
              </a:solidFill>
              <a:cs typeface="メイリオ"/>
            </a:endParaRPr>
          </a:p>
          <a:p>
            <a:pPr algn="ctr"/>
            <a:r>
              <a:rPr lang="ja-JP" altLang="en-US" sz="1100" dirty="0">
                <a:solidFill>
                  <a:schemeClr val="bg1"/>
                </a:solidFill>
                <a:cs typeface="メイリオ"/>
              </a:rPr>
              <a:t>申請者に通知されます。</a:t>
            </a:r>
          </a:p>
        </p:txBody>
      </p:sp>
      <p:pic>
        <p:nvPicPr>
          <p:cNvPr id="22" name="図 2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102935" y="1534851"/>
            <a:ext cx="4607020" cy="663185"/>
          </a:xfrm>
          <a:prstGeom prst="rect">
            <a:avLst/>
          </a:prstGeom>
          <a:ln>
            <a:solidFill>
              <a:schemeClr val="tx1">
                <a:lumMod val="50000"/>
                <a:lumOff val="50000"/>
              </a:schemeClr>
            </a:solidFill>
          </a:ln>
        </p:spPr>
      </p:pic>
      <p:sp>
        <p:nvSpPr>
          <p:cNvPr id="23" name="正方形/長方形 22"/>
          <p:cNvSpPr/>
          <p:nvPr/>
        </p:nvSpPr>
        <p:spPr>
          <a:xfrm>
            <a:off x="8946979" y="1880529"/>
            <a:ext cx="762976" cy="302824"/>
          </a:xfrm>
          <a:prstGeom prst="rect">
            <a:avLst/>
          </a:prstGeom>
          <a:noFill/>
          <a:ln w="38100" cmpd="sng">
            <a:solidFill>
              <a:srgbClr val="F79646"/>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78940" rtl="0" eaLnBrk="1" latinLnBrk="0" hangingPunct="1">
              <a:defRPr kumimoji="1" sz="1900" kern="1200">
                <a:solidFill>
                  <a:schemeClr val="dk1"/>
                </a:solidFill>
                <a:latin typeface="+mn-lt"/>
                <a:ea typeface="+mn-ea"/>
                <a:cs typeface="+mn-cs"/>
              </a:defRPr>
            </a:lvl1pPr>
            <a:lvl2pPr marL="478940" algn="l" defTabSz="478940" rtl="0" eaLnBrk="1" latinLnBrk="0" hangingPunct="1">
              <a:defRPr kumimoji="1" sz="1900" kern="1200">
                <a:solidFill>
                  <a:schemeClr val="dk1"/>
                </a:solidFill>
                <a:latin typeface="+mn-lt"/>
                <a:ea typeface="+mn-ea"/>
                <a:cs typeface="+mn-cs"/>
              </a:defRPr>
            </a:lvl2pPr>
            <a:lvl3pPr marL="957879" algn="l" defTabSz="478940" rtl="0" eaLnBrk="1" latinLnBrk="0" hangingPunct="1">
              <a:defRPr kumimoji="1" sz="1900" kern="1200">
                <a:solidFill>
                  <a:schemeClr val="dk1"/>
                </a:solidFill>
                <a:latin typeface="+mn-lt"/>
                <a:ea typeface="+mn-ea"/>
                <a:cs typeface="+mn-cs"/>
              </a:defRPr>
            </a:lvl3pPr>
            <a:lvl4pPr marL="1436819" algn="l" defTabSz="478940" rtl="0" eaLnBrk="1" latinLnBrk="0" hangingPunct="1">
              <a:defRPr kumimoji="1" sz="1900" kern="1200">
                <a:solidFill>
                  <a:schemeClr val="dk1"/>
                </a:solidFill>
                <a:latin typeface="+mn-lt"/>
                <a:ea typeface="+mn-ea"/>
                <a:cs typeface="+mn-cs"/>
              </a:defRPr>
            </a:lvl4pPr>
            <a:lvl5pPr marL="1915758" algn="l" defTabSz="478940" rtl="0" eaLnBrk="1" latinLnBrk="0" hangingPunct="1">
              <a:defRPr kumimoji="1" sz="1900" kern="1200">
                <a:solidFill>
                  <a:schemeClr val="dk1"/>
                </a:solidFill>
                <a:latin typeface="+mn-lt"/>
                <a:ea typeface="+mn-ea"/>
                <a:cs typeface="+mn-cs"/>
              </a:defRPr>
            </a:lvl5pPr>
            <a:lvl6pPr marL="2394698" algn="l" defTabSz="478940" rtl="0" eaLnBrk="1" latinLnBrk="0" hangingPunct="1">
              <a:defRPr kumimoji="1" sz="1900" kern="1200">
                <a:solidFill>
                  <a:schemeClr val="dk1"/>
                </a:solidFill>
                <a:latin typeface="+mn-lt"/>
                <a:ea typeface="+mn-ea"/>
                <a:cs typeface="+mn-cs"/>
              </a:defRPr>
            </a:lvl6pPr>
            <a:lvl7pPr marL="2873637" algn="l" defTabSz="478940" rtl="0" eaLnBrk="1" latinLnBrk="0" hangingPunct="1">
              <a:defRPr kumimoji="1" sz="1900" kern="1200">
                <a:solidFill>
                  <a:schemeClr val="dk1"/>
                </a:solidFill>
                <a:latin typeface="+mn-lt"/>
                <a:ea typeface="+mn-ea"/>
                <a:cs typeface="+mn-cs"/>
              </a:defRPr>
            </a:lvl7pPr>
            <a:lvl8pPr marL="3352576" algn="l" defTabSz="478940" rtl="0" eaLnBrk="1" latinLnBrk="0" hangingPunct="1">
              <a:defRPr kumimoji="1" sz="1900" kern="1200">
                <a:solidFill>
                  <a:schemeClr val="dk1"/>
                </a:solidFill>
                <a:latin typeface="+mn-lt"/>
                <a:ea typeface="+mn-ea"/>
                <a:cs typeface="+mn-cs"/>
              </a:defRPr>
            </a:lvl8pPr>
            <a:lvl9pPr marL="3831516" algn="l" defTabSz="478940" rtl="0" eaLnBrk="1" latinLnBrk="0" hangingPunct="1">
              <a:defRPr kumimoji="1" sz="1900" kern="1200">
                <a:solidFill>
                  <a:schemeClr val="dk1"/>
                </a:solidFill>
                <a:latin typeface="+mn-lt"/>
                <a:ea typeface="+mn-ea"/>
                <a:cs typeface="+mn-cs"/>
              </a:defRPr>
            </a:lvl9pPr>
          </a:lstStyle>
          <a:p>
            <a:pPr algn="ctr"/>
            <a:endParaRPr kumimoji="1" lang="ja-JP" altLang="en-US" b="1" dirty="0"/>
          </a:p>
        </p:txBody>
      </p:sp>
      <p:sp>
        <p:nvSpPr>
          <p:cNvPr id="27" name="テキスト ボックス 9"/>
          <p:cNvSpPr txBox="1"/>
          <p:nvPr/>
        </p:nvSpPr>
        <p:spPr>
          <a:xfrm>
            <a:off x="5093399" y="1036557"/>
            <a:ext cx="4507801" cy="415498"/>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a:defRPr/>
            </a:pPr>
            <a:r>
              <a:rPr lang="ja-JP" altLang="en-US" sz="1050" dirty="0">
                <a:cs typeface="メイリオ"/>
              </a:rPr>
              <a:t>外部サイトから「路線検索」情報を取得することができます。</a:t>
            </a:r>
            <a:endParaRPr lang="en-US" altLang="ja-JP" sz="1050" dirty="0">
              <a:cs typeface="メイリオ"/>
            </a:endParaRPr>
          </a:p>
          <a:p>
            <a:pPr>
              <a:defRPr/>
            </a:pPr>
            <a:r>
              <a:rPr lang="ja-JP" altLang="en-US" sz="1050" dirty="0">
                <a:cs typeface="メイリオ"/>
              </a:rPr>
              <a:t>ワークフローの項目に「路線ナビ連携」を追加することで利用できます。</a:t>
            </a:r>
          </a:p>
        </p:txBody>
      </p:sp>
      <p:sp>
        <p:nvSpPr>
          <p:cNvPr id="28" name="四角形吹き出し 27"/>
          <p:cNvSpPr/>
          <p:nvPr/>
        </p:nvSpPr>
        <p:spPr>
          <a:xfrm>
            <a:off x="7276348" y="2329956"/>
            <a:ext cx="2484921" cy="540486"/>
          </a:xfrm>
          <a:prstGeom prst="wedgeRectCallout">
            <a:avLst>
              <a:gd name="adj1" fmla="val 35291"/>
              <a:gd name="adj2" fmla="val -75929"/>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cs typeface="メイリオ"/>
              </a:rPr>
              <a:t>「路線ナビ連携」項目を設置すると、</a:t>
            </a:r>
            <a:r>
              <a:rPr lang="en-US" altLang="ja-JP" sz="1100" dirty="0">
                <a:solidFill>
                  <a:schemeClr val="bg1"/>
                </a:solidFill>
                <a:cs typeface="メイリオ"/>
              </a:rPr>
              <a:t>WF</a:t>
            </a:r>
            <a:r>
              <a:rPr lang="ja-JP" altLang="en-US" sz="1100" dirty="0">
                <a:solidFill>
                  <a:schemeClr val="bg1"/>
                </a:solidFill>
                <a:cs typeface="メイリオ"/>
              </a:rPr>
              <a:t>入力時に「路線を検索」ボタンが自動的に表示されます。</a:t>
            </a:r>
          </a:p>
        </p:txBody>
      </p:sp>
      <p:sp>
        <p:nvSpPr>
          <p:cNvPr id="29" name="四角形吹き出し 28"/>
          <p:cNvSpPr/>
          <p:nvPr/>
        </p:nvSpPr>
        <p:spPr>
          <a:xfrm>
            <a:off x="7225034" y="3358806"/>
            <a:ext cx="2484921" cy="540486"/>
          </a:xfrm>
          <a:prstGeom prst="wedgeRectCallout">
            <a:avLst>
              <a:gd name="adj1" fmla="val -39105"/>
              <a:gd name="adj2" fmla="val 96930"/>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bg1"/>
                </a:solidFill>
                <a:cs typeface="メイリオ"/>
              </a:rPr>
              <a:t>出</a:t>
            </a:r>
            <a:r>
              <a:rPr lang="ja-JP" altLang="en-US" sz="1100" dirty="0">
                <a:solidFill>
                  <a:schemeClr val="bg1"/>
                </a:solidFill>
                <a:cs typeface="メイリオ"/>
              </a:rPr>
              <a:t>発地と目的地を入力すると、</a:t>
            </a:r>
            <a:r>
              <a:rPr lang="ja-JP" altLang="en-US" sz="1100" dirty="0" smtClean="0">
                <a:solidFill>
                  <a:schemeClr val="bg1"/>
                </a:solidFill>
                <a:cs typeface="メイリオ"/>
              </a:rPr>
              <a:t>経路の検索結果</a:t>
            </a:r>
            <a:r>
              <a:rPr lang="ja-JP" altLang="en-US" sz="1100" dirty="0">
                <a:solidFill>
                  <a:schemeClr val="bg1"/>
                </a:solidFill>
                <a:cs typeface="メイリオ"/>
              </a:rPr>
              <a:t>が一覧で表示されます。</a:t>
            </a:r>
          </a:p>
        </p:txBody>
      </p:sp>
      <p:sp>
        <p:nvSpPr>
          <p:cNvPr id="30" name="正方形/長方形 29"/>
          <p:cNvSpPr/>
          <p:nvPr/>
        </p:nvSpPr>
        <p:spPr>
          <a:xfrm>
            <a:off x="8314596" y="4453258"/>
            <a:ext cx="665634" cy="302824"/>
          </a:xfrm>
          <a:prstGeom prst="rect">
            <a:avLst/>
          </a:prstGeom>
          <a:noFill/>
          <a:ln w="38100" cmpd="sng">
            <a:solidFill>
              <a:srgbClr val="F79646"/>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78940" rtl="0" eaLnBrk="1" latinLnBrk="0" hangingPunct="1">
              <a:defRPr kumimoji="1" sz="1900" kern="1200">
                <a:solidFill>
                  <a:schemeClr val="dk1"/>
                </a:solidFill>
                <a:latin typeface="+mn-lt"/>
                <a:ea typeface="+mn-ea"/>
                <a:cs typeface="+mn-cs"/>
              </a:defRPr>
            </a:lvl1pPr>
            <a:lvl2pPr marL="478940" algn="l" defTabSz="478940" rtl="0" eaLnBrk="1" latinLnBrk="0" hangingPunct="1">
              <a:defRPr kumimoji="1" sz="1900" kern="1200">
                <a:solidFill>
                  <a:schemeClr val="dk1"/>
                </a:solidFill>
                <a:latin typeface="+mn-lt"/>
                <a:ea typeface="+mn-ea"/>
                <a:cs typeface="+mn-cs"/>
              </a:defRPr>
            </a:lvl2pPr>
            <a:lvl3pPr marL="957879" algn="l" defTabSz="478940" rtl="0" eaLnBrk="1" latinLnBrk="0" hangingPunct="1">
              <a:defRPr kumimoji="1" sz="1900" kern="1200">
                <a:solidFill>
                  <a:schemeClr val="dk1"/>
                </a:solidFill>
                <a:latin typeface="+mn-lt"/>
                <a:ea typeface="+mn-ea"/>
                <a:cs typeface="+mn-cs"/>
              </a:defRPr>
            </a:lvl3pPr>
            <a:lvl4pPr marL="1436819" algn="l" defTabSz="478940" rtl="0" eaLnBrk="1" latinLnBrk="0" hangingPunct="1">
              <a:defRPr kumimoji="1" sz="1900" kern="1200">
                <a:solidFill>
                  <a:schemeClr val="dk1"/>
                </a:solidFill>
                <a:latin typeface="+mn-lt"/>
                <a:ea typeface="+mn-ea"/>
                <a:cs typeface="+mn-cs"/>
              </a:defRPr>
            </a:lvl4pPr>
            <a:lvl5pPr marL="1915758" algn="l" defTabSz="478940" rtl="0" eaLnBrk="1" latinLnBrk="0" hangingPunct="1">
              <a:defRPr kumimoji="1" sz="1900" kern="1200">
                <a:solidFill>
                  <a:schemeClr val="dk1"/>
                </a:solidFill>
                <a:latin typeface="+mn-lt"/>
                <a:ea typeface="+mn-ea"/>
                <a:cs typeface="+mn-cs"/>
              </a:defRPr>
            </a:lvl5pPr>
            <a:lvl6pPr marL="2394698" algn="l" defTabSz="478940" rtl="0" eaLnBrk="1" latinLnBrk="0" hangingPunct="1">
              <a:defRPr kumimoji="1" sz="1900" kern="1200">
                <a:solidFill>
                  <a:schemeClr val="dk1"/>
                </a:solidFill>
                <a:latin typeface="+mn-lt"/>
                <a:ea typeface="+mn-ea"/>
                <a:cs typeface="+mn-cs"/>
              </a:defRPr>
            </a:lvl6pPr>
            <a:lvl7pPr marL="2873637" algn="l" defTabSz="478940" rtl="0" eaLnBrk="1" latinLnBrk="0" hangingPunct="1">
              <a:defRPr kumimoji="1" sz="1900" kern="1200">
                <a:solidFill>
                  <a:schemeClr val="dk1"/>
                </a:solidFill>
                <a:latin typeface="+mn-lt"/>
                <a:ea typeface="+mn-ea"/>
                <a:cs typeface="+mn-cs"/>
              </a:defRPr>
            </a:lvl7pPr>
            <a:lvl8pPr marL="3352576" algn="l" defTabSz="478940" rtl="0" eaLnBrk="1" latinLnBrk="0" hangingPunct="1">
              <a:defRPr kumimoji="1" sz="1900" kern="1200">
                <a:solidFill>
                  <a:schemeClr val="dk1"/>
                </a:solidFill>
                <a:latin typeface="+mn-lt"/>
                <a:ea typeface="+mn-ea"/>
                <a:cs typeface="+mn-cs"/>
              </a:defRPr>
            </a:lvl8pPr>
            <a:lvl9pPr marL="3831516" algn="l" defTabSz="478940" rtl="0" eaLnBrk="1" latinLnBrk="0" hangingPunct="1">
              <a:defRPr kumimoji="1" sz="1900" kern="1200">
                <a:solidFill>
                  <a:schemeClr val="dk1"/>
                </a:solidFill>
                <a:latin typeface="+mn-lt"/>
                <a:ea typeface="+mn-ea"/>
                <a:cs typeface="+mn-cs"/>
              </a:defRPr>
            </a:lvl9pPr>
          </a:lstStyle>
          <a:p>
            <a:pPr algn="ctr"/>
            <a:endParaRPr kumimoji="1" lang="ja-JP" altLang="en-US" b="1" dirty="0"/>
          </a:p>
        </p:txBody>
      </p:sp>
      <p:sp>
        <p:nvSpPr>
          <p:cNvPr id="31" name="四角形吹き出し 30"/>
          <p:cNvSpPr/>
          <p:nvPr/>
        </p:nvSpPr>
        <p:spPr>
          <a:xfrm>
            <a:off x="7116279" y="5047104"/>
            <a:ext cx="2484921" cy="540486"/>
          </a:xfrm>
          <a:prstGeom prst="wedgeRectCallout">
            <a:avLst>
              <a:gd name="adj1" fmla="val -7507"/>
              <a:gd name="adj2" fmla="val 124514"/>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bg1"/>
                </a:solidFill>
                <a:cs typeface="メイリオ"/>
              </a:rPr>
              <a:t>経路を</a:t>
            </a:r>
            <a:r>
              <a:rPr lang="ja-JP" altLang="en-US" sz="1100" dirty="0">
                <a:solidFill>
                  <a:schemeClr val="bg1"/>
                </a:solidFill>
                <a:cs typeface="メイリオ"/>
              </a:rPr>
              <a:t>選択すると、</a:t>
            </a:r>
            <a:r>
              <a:rPr lang="en-US" altLang="ja-JP" sz="1100" dirty="0">
                <a:solidFill>
                  <a:schemeClr val="bg1"/>
                </a:solidFill>
                <a:cs typeface="メイリオ"/>
              </a:rPr>
              <a:t>WF</a:t>
            </a:r>
            <a:r>
              <a:rPr lang="ja-JP" altLang="en-US" sz="1100" dirty="0">
                <a:solidFill>
                  <a:schemeClr val="bg1"/>
                </a:solidFill>
                <a:cs typeface="メイリオ"/>
              </a:rPr>
              <a:t>の入力項目に自動的に情報が反映されます。</a:t>
            </a:r>
          </a:p>
        </p:txBody>
      </p:sp>
    </p:spTree>
    <p:extLst>
      <p:ext uri="{BB962C8B-B14F-4D97-AF65-F5344CB8AC3E}">
        <p14:creationId xmlns:p14="http://schemas.microsoft.com/office/powerpoint/2010/main" val="54268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0192" y="338665"/>
            <a:ext cx="3799502" cy="461665"/>
          </a:xfrm>
          <a:prstGeom prst="rect">
            <a:avLst/>
          </a:prstGeom>
          <a:noFill/>
        </p:spPr>
        <p:txBody>
          <a:bodyPr wrap="none" rtlCol="0">
            <a:spAutoFit/>
          </a:bodyPr>
          <a:lstStyle/>
          <a:p>
            <a:r>
              <a:rPr lang="ja-JP" altLang="en-US" sz="2400" b="1" dirty="0">
                <a:solidFill>
                  <a:schemeClr val="bg1"/>
                </a:solidFill>
                <a:latin typeface="+mj-ea"/>
                <a:ea typeface="+mj-ea"/>
              </a:rPr>
              <a:t>サイボウズ </a:t>
            </a:r>
            <a:r>
              <a:rPr lang="en-US" altLang="ja-JP" sz="2400" b="1" dirty="0">
                <a:solidFill>
                  <a:schemeClr val="bg1"/>
                </a:solidFill>
                <a:latin typeface="+mj-ea"/>
                <a:ea typeface="+mj-ea"/>
              </a:rPr>
              <a:t>Office </a:t>
            </a:r>
            <a:r>
              <a:rPr lang="ja-JP" altLang="en-US" sz="2400" b="1" dirty="0">
                <a:solidFill>
                  <a:schemeClr val="bg1"/>
                </a:solidFill>
                <a:latin typeface="+mj-ea"/>
                <a:ea typeface="+mj-ea"/>
              </a:rPr>
              <a:t>の変化</a:t>
            </a:r>
            <a:endParaRPr kumimoji="1" lang="ja-JP" altLang="en-US" sz="2400" b="1" dirty="0">
              <a:solidFill>
                <a:schemeClr val="bg1"/>
              </a:solidFill>
              <a:latin typeface="+mj-ea"/>
              <a:ea typeface="+mj-ea"/>
            </a:endParaRPr>
          </a:p>
        </p:txBody>
      </p:sp>
      <p:cxnSp>
        <p:nvCxnSpPr>
          <p:cNvPr id="5" name="カギ線コネクタ 4"/>
          <p:cNvCxnSpPr/>
          <p:nvPr/>
        </p:nvCxnSpPr>
        <p:spPr>
          <a:xfrm flipV="1">
            <a:off x="1008587" y="4761393"/>
            <a:ext cx="1823846" cy="1590261"/>
          </a:xfrm>
          <a:prstGeom prst="bentConnector3">
            <a:avLst>
              <a:gd name="adj1" fmla="val 954"/>
            </a:avLst>
          </a:prstGeom>
          <a:ln>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カギ線コネクタ 10"/>
          <p:cNvCxnSpPr/>
          <p:nvPr/>
        </p:nvCxnSpPr>
        <p:spPr>
          <a:xfrm rot="5400000" flipH="1" flipV="1">
            <a:off x="2656712" y="4204382"/>
            <a:ext cx="2480088" cy="1823846"/>
          </a:xfrm>
          <a:prstGeom prst="bentConnector3">
            <a:avLst>
              <a:gd name="adj1" fmla="val 99694"/>
            </a:avLst>
          </a:prstGeom>
          <a:ln>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カギ線コネクタ 19"/>
          <p:cNvCxnSpPr/>
          <p:nvPr/>
        </p:nvCxnSpPr>
        <p:spPr>
          <a:xfrm rot="5400000" flipH="1" flipV="1">
            <a:off x="4126064" y="3697486"/>
            <a:ext cx="3493880" cy="1823848"/>
          </a:xfrm>
          <a:prstGeom prst="bentConnector3">
            <a:avLst>
              <a:gd name="adj1" fmla="val 100067"/>
            </a:avLst>
          </a:prstGeom>
          <a:ln>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カギ線コネクタ 23"/>
          <p:cNvCxnSpPr/>
          <p:nvPr/>
        </p:nvCxnSpPr>
        <p:spPr>
          <a:xfrm rot="5400000" flipH="1" flipV="1">
            <a:off x="5741190" y="3179267"/>
            <a:ext cx="4368523" cy="1976251"/>
          </a:xfrm>
          <a:prstGeom prst="bentConnector3">
            <a:avLst>
              <a:gd name="adj1" fmla="val 99826"/>
            </a:avLst>
          </a:prstGeom>
          <a:ln>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1008586" y="4437797"/>
            <a:ext cx="1823846" cy="276999"/>
          </a:xfrm>
          <a:prstGeom prst="rect">
            <a:avLst/>
          </a:prstGeom>
          <a:noFill/>
        </p:spPr>
        <p:txBody>
          <a:bodyPr wrap="square" rtlCol="0">
            <a:spAutoFit/>
          </a:bodyPr>
          <a:lstStyle/>
          <a:p>
            <a:r>
              <a:rPr kumimoji="1" lang="ja-JP" altLang="en-US" sz="1200" b="1" dirty="0"/>
              <a:t>サイボウズ </a:t>
            </a:r>
            <a:r>
              <a:rPr kumimoji="1" lang="en-US" altLang="ja-JP" sz="1200" b="1" dirty="0"/>
              <a:t>Office 6</a:t>
            </a:r>
            <a:endParaRPr kumimoji="1" lang="ja-JP" altLang="en-US" sz="1200" b="1" dirty="0"/>
          </a:p>
        </p:txBody>
      </p:sp>
      <p:sp>
        <p:nvSpPr>
          <p:cNvPr id="35" name="テキスト ボックス 34"/>
          <p:cNvSpPr txBox="1"/>
          <p:nvPr/>
        </p:nvSpPr>
        <p:spPr>
          <a:xfrm>
            <a:off x="2984832" y="3563788"/>
            <a:ext cx="1823846" cy="276999"/>
          </a:xfrm>
          <a:prstGeom prst="rect">
            <a:avLst/>
          </a:prstGeom>
          <a:noFill/>
        </p:spPr>
        <p:txBody>
          <a:bodyPr wrap="square" rtlCol="0">
            <a:spAutoFit/>
          </a:bodyPr>
          <a:lstStyle/>
          <a:p>
            <a:r>
              <a:rPr kumimoji="1" lang="ja-JP" altLang="en-US" sz="1200" b="1" dirty="0"/>
              <a:t>サイボウズ </a:t>
            </a:r>
            <a:r>
              <a:rPr kumimoji="1" lang="en-US" altLang="ja-JP" sz="1200" b="1" dirty="0"/>
              <a:t>Office 7</a:t>
            </a:r>
            <a:endParaRPr kumimoji="1" lang="ja-JP" altLang="en-US" sz="1200" b="1" dirty="0"/>
          </a:p>
        </p:txBody>
      </p:sp>
      <p:sp>
        <p:nvSpPr>
          <p:cNvPr id="36" name="テキスト ボックス 35"/>
          <p:cNvSpPr txBox="1"/>
          <p:nvPr/>
        </p:nvSpPr>
        <p:spPr>
          <a:xfrm>
            <a:off x="4961080" y="2549997"/>
            <a:ext cx="1823846" cy="276999"/>
          </a:xfrm>
          <a:prstGeom prst="rect">
            <a:avLst/>
          </a:prstGeom>
          <a:noFill/>
        </p:spPr>
        <p:txBody>
          <a:bodyPr wrap="square" rtlCol="0">
            <a:spAutoFit/>
          </a:bodyPr>
          <a:lstStyle/>
          <a:p>
            <a:r>
              <a:rPr kumimoji="1" lang="ja-JP" altLang="en-US" sz="1200" b="1" dirty="0"/>
              <a:t>サイボウズ </a:t>
            </a:r>
            <a:r>
              <a:rPr kumimoji="1" lang="en-US" altLang="ja-JP" sz="1200" b="1" dirty="0"/>
              <a:t>Office 8</a:t>
            </a:r>
            <a:endParaRPr kumimoji="1" lang="ja-JP" altLang="en-US" sz="1200" b="1" dirty="0"/>
          </a:p>
        </p:txBody>
      </p:sp>
      <p:sp>
        <p:nvSpPr>
          <p:cNvPr id="37" name="テキスト ボックス 36"/>
          <p:cNvSpPr txBox="1"/>
          <p:nvPr/>
        </p:nvSpPr>
        <p:spPr>
          <a:xfrm>
            <a:off x="7013528" y="1673971"/>
            <a:ext cx="1823846" cy="276999"/>
          </a:xfrm>
          <a:prstGeom prst="rect">
            <a:avLst/>
          </a:prstGeom>
          <a:noFill/>
        </p:spPr>
        <p:txBody>
          <a:bodyPr wrap="square" rtlCol="0">
            <a:spAutoFit/>
          </a:bodyPr>
          <a:lstStyle/>
          <a:p>
            <a:r>
              <a:rPr kumimoji="1" lang="ja-JP" altLang="en-US" sz="1200" b="1" dirty="0"/>
              <a:t>サイボウズ </a:t>
            </a:r>
            <a:r>
              <a:rPr kumimoji="1" lang="en-US" altLang="ja-JP" sz="1200" b="1" dirty="0"/>
              <a:t>Office 9</a:t>
            </a:r>
            <a:endParaRPr kumimoji="1" lang="ja-JP" altLang="en-US" sz="1200" b="1" dirty="0"/>
          </a:p>
        </p:txBody>
      </p:sp>
      <p:sp>
        <p:nvSpPr>
          <p:cNvPr id="43" name="テキスト ボックス 42"/>
          <p:cNvSpPr txBox="1"/>
          <p:nvPr/>
        </p:nvSpPr>
        <p:spPr>
          <a:xfrm>
            <a:off x="1105500" y="4853799"/>
            <a:ext cx="1630017" cy="600164"/>
          </a:xfrm>
          <a:prstGeom prst="rect">
            <a:avLst/>
          </a:prstGeom>
          <a:noFill/>
        </p:spPr>
        <p:txBody>
          <a:bodyPr wrap="square" rtlCol="0">
            <a:spAutoFit/>
          </a:bodyPr>
          <a:lstStyle/>
          <a:p>
            <a:r>
              <a:rPr lang="ja-JP" altLang="en-US" sz="1100" dirty="0"/>
              <a:t>脱落者を</a:t>
            </a:r>
            <a:r>
              <a:rPr lang="ja-JP" altLang="en-US" sz="1100" dirty="0" smtClean="0"/>
              <a:t>出さない</a:t>
            </a:r>
            <a:endParaRPr lang="en-US" altLang="ja-JP" sz="1100" dirty="0" smtClean="0"/>
          </a:p>
          <a:p>
            <a:r>
              <a:rPr lang="ja-JP" altLang="en-US" sz="1100" dirty="0" smtClean="0"/>
              <a:t>全員が使える</a:t>
            </a:r>
            <a:endParaRPr lang="en-US" altLang="ja-JP" sz="1100" dirty="0" smtClean="0"/>
          </a:p>
          <a:p>
            <a:r>
              <a:rPr lang="ja-JP" altLang="en-US" sz="1100" dirty="0" smtClean="0"/>
              <a:t>グループウェア</a:t>
            </a:r>
            <a:endParaRPr kumimoji="1" lang="ja-JP" altLang="en-US" sz="1100" dirty="0"/>
          </a:p>
        </p:txBody>
      </p:sp>
      <p:sp>
        <p:nvSpPr>
          <p:cNvPr id="44" name="テキスト ボックス 43"/>
          <p:cNvSpPr txBox="1"/>
          <p:nvPr/>
        </p:nvSpPr>
        <p:spPr>
          <a:xfrm>
            <a:off x="3081748" y="4006910"/>
            <a:ext cx="1630017" cy="430887"/>
          </a:xfrm>
          <a:prstGeom prst="rect">
            <a:avLst/>
          </a:prstGeom>
          <a:noFill/>
        </p:spPr>
        <p:txBody>
          <a:bodyPr wrap="square" rtlCol="0">
            <a:spAutoFit/>
          </a:bodyPr>
          <a:lstStyle/>
          <a:p>
            <a:r>
              <a:rPr lang="ja-JP" altLang="en-US" sz="1100" dirty="0"/>
              <a:t>管理者が安心できる</a:t>
            </a:r>
            <a:endParaRPr lang="en-US" altLang="ja-JP" sz="1100" dirty="0"/>
          </a:p>
          <a:p>
            <a:r>
              <a:rPr kumimoji="1" lang="ja-JP" altLang="en-US" sz="1100" dirty="0"/>
              <a:t>グループウェア</a:t>
            </a:r>
          </a:p>
        </p:txBody>
      </p:sp>
      <p:sp>
        <p:nvSpPr>
          <p:cNvPr id="45" name="テキスト ボックス 44"/>
          <p:cNvSpPr txBox="1"/>
          <p:nvPr/>
        </p:nvSpPr>
        <p:spPr>
          <a:xfrm>
            <a:off x="5057994" y="2946737"/>
            <a:ext cx="1726932" cy="600164"/>
          </a:xfrm>
          <a:prstGeom prst="rect">
            <a:avLst/>
          </a:prstGeom>
          <a:noFill/>
        </p:spPr>
        <p:txBody>
          <a:bodyPr wrap="square" rtlCol="0">
            <a:spAutoFit/>
          </a:bodyPr>
          <a:lstStyle/>
          <a:p>
            <a:r>
              <a:rPr kumimoji="1" lang="ja-JP" altLang="en-US" sz="1100" dirty="0"/>
              <a:t>デヂエ連携</a:t>
            </a:r>
            <a:r>
              <a:rPr kumimoji="1" lang="ja-JP" altLang="en-US" sz="1100" dirty="0" smtClean="0"/>
              <a:t>で</a:t>
            </a:r>
            <a:endParaRPr kumimoji="1" lang="en-US" altLang="ja-JP" sz="1100" dirty="0" smtClean="0"/>
          </a:p>
          <a:p>
            <a:r>
              <a:rPr kumimoji="1" lang="ja-JP" altLang="en-US" sz="1100" dirty="0" smtClean="0"/>
              <a:t>業務</a:t>
            </a:r>
            <a:r>
              <a:rPr kumimoji="1" lang="ja-JP" altLang="en-US" sz="1100" dirty="0"/>
              <a:t>を改善</a:t>
            </a:r>
            <a:r>
              <a:rPr kumimoji="1" lang="ja-JP" altLang="en-US" sz="1100" dirty="0" smtClean="0"/>
              <a:t>できる</a:t>
            </a:r>
            <a:endParaRPr kumimoji="1" lang="en-US" altLang="ja-JP" sz="1100" dirty="0" smtClean="0"/>
          </a:p>
          <a:p>
            <a:r>
              <a:rPr kumimoji="1" lang="ja-JP" altLang="en-US" sz="1100" dirty="0" smtClean="0"/>
              <a:t>グループウェア</a:t>
            </a:r>
            <a:endParaRPr kumimoji="1" lang="ja-JP" altLang="en-US" sz="1100" dirty="0"/>
          </a:p>
        </p:txBody>
      </p:sp>
      <p:sp>
        <p:nvSpPr>
          <p:cNvPr id="46" name="テキスト ボックス 45"/>
          <p:cNvSpPr txBox="1"/>
          <p:nvPr/>
        </p:nvSpPr>
        <p:spPr>
          <a:xfrm>
            <a:off x="7061985" y="2129050"/>
            <a:ext cx="1726932" cy="600164"/>
          </a:xfrm>
          <a:prstGeom prst="rect">
            <a:avLst/>
          </a:prstGeom>
          <a:noFill/>
        </p:spPr>
        <p:txBody>
          <a:bodyPr wrap="square" rtlCol="0">
            <a:spAutoFit/>
          </a:bodyPr>
          <a:lstStyle/>
          <a:p>
            <a:r>
              <a:rPr lang="ja-JP" altLang="en-US" sz="1100" dirty="0"/>
              <a:t>価値を生み出すため</a:t>
            </a:r>
            <a:r>
              <a:rPr lang="ja-JP" altLang="en-US" sz="1100" dirty="0" smtClean="0"/>
              <a:t>の</a:t>
            </a:r>
            <a:endParaRPr lang="en-US" altLang="ja-JP" sz="1100" dirty="0" smtClean="0"/>
          </a:p>
          <a:p>
            <a:r>
              <a:rPr lang="ja-JP" altLang="en-US" sz="1100" dirty="0" smtClean="0"/>
              <a:t>時間</a:t>
            </a:r>
            <a:r>
              <a:rPr lang="ja-JP" altLang="en-US" sz="1100" dirty="0"/>
              <a:t>を創出</a:t>
            </a:r>
            <a:r>
              <a:rPr lang="ja-JP" altLang="en-US" sz="1100" dirty="0" smtClean="0"/>
              <a:t>する</a:t>
            </a:r>
            <a:endParaRPr lang="en-US" altLang="ja-JP" sz="1100" dirty="0" smtClean="0"/>
          </a:p>
          <a:p>
            <a:r>
              <a:rPr lang="ja-JP" altLang="en-US" sz="1100" dirty="0" smtClean="0"/>
              <a:t>グループウェア</a:t>
            </a:r>
            <a:endParaRPr lang="en-US" altLang="ja-JP" sz="1100" dirty="0"/>
          </a:p>
        </p:txBody>
      </p:sp>
      <p:sp>
        <p:nvSpPr>
          <p:cNvPr id="47" name="角丸四角形 46"/>
          <p:cNvSpPr/>
          <p:nvPr/>
        </p:nvSpPr>
        <p:spPr>
          <a:xfrm>
            <a:off x="1149097" y="5438161"/>
            <a:ext cx="1542821" cy="287203"/>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最新情報</a:t>
            </a:r>
          </a:p>
        </p:txBody>
      </p:sp>
      <p:sp>
        <p:nvSpPr>
          <p:cNvPr id="55" name="角丸四角形 54"/>
          <p:cNvSpPr/>
          <p:nvPr/>
        </p:nvSpPr>
        <p:spPr>
          <a:xfrm>
            <a:off x="1149096" y="5807515"/>
            <a:ext cx="1542821" cy="287203"/>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2">
                    <a:lumMod val="50000"/>
                  </a:schemeClr>
                </a:solidFill>
              </a:rPr>
              <a:t>コメント機能</a:t>
            </a:r>
            <a:endParaRPr kumimoji="1" lang="ja-JP" altLang="en-US" sz="1200" dirty="0">
              <a:solidFill>
                <a:schemeClr val="tx2">
                  <a:lumMod val="50000"/>
                </a:schemeClr>
              </a:solidFill>
            </a:endParaRPr>
          </a:p>
        </p:txBody>
      </p:sp>
      <p:sp>
        <p:nvSpPr>
          <p:cNvPr id="56" name="角丸四角形 55"/>
          <p:cNvSpPr/>
          <p:nvPr/>
        </p:nvSpPr>
        <p:spPr>
          <a:xfrm>
            <a:off x="3081749" y="4445594"/>
            <a:ext cx="1542821" cy="287203"/>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2">
                    <a:lumMod val="50000"/>
                  </a:schemeClr>
                </a:solidFill>
              </a:rPr>
              <a:t>自動バックアップ</a:t>
            </a:r>
            <a:endParaRPr kumimoji="1" lang="ja-JP" altLang="en-US" sz="1200" dirty="0">
              <a:solidFill>
                <a:schemeClr val="tx2">
                  <a:lumMod val="50000"/>
                </a:schemeClr>
              </a:solidFill>
            </a:endParaRPr>
          </a:p>
        </p:txBody>
      </p:sp>
      <p:sp>
        <p:nvSpPr>
          <p:cNvPr id="57" name="角丸四角形 56"/>
          <p:cNvSpPr/>
          <p:nvPr/>
        </p:nvSpPr>
        <p:spPr>
          <a:xfrm>
            <a:off x="3081748" y="4814948"/>
            <a:ext cx="1542821" cy="287203"/>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ログ管理</a:t>
            </a:r>
          </a:p>
        </p:txBody>
      </p:sp>
      <p:sp>
        <p:nvSpPr>
          <p:cNvPr id="59" name="角丸四角形 58"/>
          <p:cNvSpPr/>
          <p:nvPr/>
        </p:nvSpPr>
        <p:spPr>
          <a:xfrm>
            <a:off x="3081750" y="5187681"/>
            <a:ext cx="1542821" cy="287203"/>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電話サポート</a:t>
            </a:r>
          </a:p>
        </p:txBody>
      </p:sp>
      <p:sp>
        <p:nvSpPr>
          <p:cNvPr id="60" name="角丸四角形 59"/>
          <p:cNvSpPr/>
          <p:nvPr/>
        </p:nvSpPr>
        <p:spPr>
          <a:xfrm>
            <a:off x="3081749" y="5557035"/>
            <a:ext cx="1542821" cy="287203"/>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携帯機能強化</a:t>
            </a:r>
          </a:p>
        </p:txBody>
      </p:sp>
      <p:sp>
        <p:nvSpPr>
          <p:cNvPr id="61" name="角丸四角形 60"/>
          <p:cNvSpPr/>
          <p:nvPr/>
        </p:nvSpPr>
        <p:spPr>
          <a:xfrm>
            <a:off x="5057995" y="3528855"/>
            <a:ext cx="1542821" cy="287203"/>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2">
                    <a:lumMod val="50000"/>
                  </a:schemeClr>
                </a:solidFill>
              </a:rPr>
              <a:t>業務改善セット</a:t>
            </a:r>
            <a:endParaRPr kumimoji="1" lang="ja-JP" altLang="en-US" sz="1200" dirty="0">
              <a:solidFill>
                <a:schemeClr val="tx2">
                  <a:lumMod val="50000"/>
                </a:schemeClr>
              </a:solidFill>
            </a:endParaRPr>
          </a:p>
        </p:txBody>
      </p:sp>
      <p:sp>
        <p:nvSpPr>
          <p:cNvPr id="62" name="角丸四角形 61"/>
          <p:cNvSpPr/>
          <p:nvPr/>
        </p:nvSpPr>
        <p:spPr>
          <a:xfrm>
            <a:off x="5057994" y="3898209"/>
            <a:ext cx="1542821" cy="432799"/>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50000"/>
                  </a:schemeClr>
                </a:solidFill>
              </a:rPr>
              <a:t>スマートフォン向けアプリ</a:t>
            </a:r>
          </a:p>
        </p:txBody>
      </p:sp>
      <p:sp>
        <p:nvSpPr>
          <p:cNvPr id="63" name="角丸四角形 62"/>
          <p:cNvSpPr/>
          <p:nvPr/>
        </p:nvSpPr>
        <p:spPr>
          <a:xfrm>
            <a:off x="7061986" y="2741214"/>
            <a:ext cx="1775388" cy="287203"/>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カスタムアプリの搭載</a:t>
            </a:r>
          </a:p>
        </p:txBody>
      </p:sp>
      <p:sp>
        <p:nvSpPr>
          <p:cNvPr id="64" name="角丸四角形 63"/>
          <p:cNvSpPr/>
          <p:nvPr/>
        </p:nvSpPr>
        <p:spPr>
          <a:xfrm>
            <a:off x="7061985" y="3110568"/>
            <a:ext cx="1775389" cy="382837"/>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2">
                    <a:lumMod val="50000"/>
                  </a:schemeClr>
                </a:solidFill>
              </a:rPr>
              <a:t>cybozu.com</a:t>
            </a:r>
          </a:p>
          <a:p>
            <a:pPr algn="ctr"/>
            <a:r>
              <a:rPr lang="ja-JP" altLang="en-US" sz="1200" dirty="0">
                <a:solidFill>
                  <a:schemeClr val="tx2">
                    <a:lumMod val="50000"/>
                  </a:schemeClr>
                </a:solidFill>
              </a:rPr>
              <a:t>（自社クラウド）</a:t>
            </a:r>
            <a:endParaRPr kumimoji="1" lang="ja-JP" altLang="en-US" sz="1200" dirty="0">
              <a:solidFill>
                <a:schemeClr val="tx2">
                  <a:lumMod val="50000"/>
                </a:schemeClr>
              </a:solidFill>
            </a:endParaRPr>
          </a:p>
        </p:txBody>
      </p:sp>
      <p:sp>
        <p:nvSpPr>
          <p:cNvPr id="65" name="角丸四角形 64"/>
          <p:cNvSpPr/>
          <p:nvPr/>
        </p:nvSpPr>
        <p:spPr>
          <a:xfrm>
            <a:off x="7061985" y="3575556"/>
            <a:ext cx="1775389" cy="41480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2">
                    <a:lumMod val="50000"/>
                  </a:schemeClr>
                </a:solidFill>
              </a:rPr>
              <a:t>スマートフォン</a:t>
            </a:r>
            <a:r>
              <a:rPr kumimoji="1" lang="en-US" altLang="ja-JP" sz="1200" dirty="0" smtClean="0">
                <a:solidFill>
                  <a:schemeClr val="tx2">
                    <a:lumMod val="50000"/>
                  </a:schemeClr>
                </a:solidFill>
              </a:rPr>
              <a:t/>
            </a:r>
            <a:br>
              <a:rPr kumimoji="1" lang="en-US" altLang="ja-JP" sz="1200" dirty="0" smtClean="0">
                <a:solidFill>
                  <a:schemeClr val="tx2">
                    <a:lumMod val="50000"/>
                  </a:schemeClr>
                </a:solidFill>
              </a:rPr>
            </a:br>
            <a:r>
              <a:rPr kumimoji="1" lang="ja-JP" altLang="en-US" sz="1200" dirty="0" smtClean="0">
                <a:solidFill>
                  <a:schemeClr val="tx2">
                    <a:lumMod val="50000"/>
                  </a:schemeClr>
                </a:solidFill>
              </a:rPr>
              <a:t>携帯</a:t>
            </a:r>
            <a:r>
              <a:rPr kumimoji="1" lang="ja-JP" altLang="en-US" sz="1200" dirty="0">
                <a:solidFill>
                  <a:schemeClr val="tx2">
                    <a:lumMod val="50000"/>
                  </a:schemeClr>
                </a:solidFill>
              </a:rPr>
              <a:t>電話対応の強化</a:t>
            </a:r>
          </a:p>
        </p:txBody>
      </p:sp>
      <p:sp>
        <p:nvSpPr>
          <p:cNvPr id="66" name="角丸四角形 65"/>
          <p:cNvSpPr/>
          <p:nvPr/>
        </p:nvSpPr>
        <p:spPr>
          <a:xfrm>
            <a:off x="7061986" y="4072512"/>
            <a:ext cx="1775388" cy="287203"/>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2">
                    <a:lumMod val="50000"/>
                  </a:schemeClr>
                </a:solidFill>
              </a:rPr>
              <a:t>ライセンスの見直し</a:t>
            </a:r>
            <a:endParaRPr kumimoji="1" lang="ja-JP" altLang="en-US" sz="1200" dirty="0">
              <a:solidFill>
                <a:schemeClr val="tx2">
                  <a:lumMod val="50000"/>
                </a:schemeClr>
              </a:solidFill>
            </a:endParaRPr>
          </a:p>
        </p:txBody>
      </p:sp>
      <p:pic>
        <p:nvPicPr>
          <p:cNvPr id="67" name="図 6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232401" y="5959728"/>
            <a:ext cx="664354" cy="664354"/>
          </a:xfrm>
          <a:prstGeom prst="rect">
            <a:avLst/>
          </a:prstGeom>
        </p:spPr>
      </p:pic>
      <p:pic>
        <p:nvPicPr>
          <p:cNvPr id="68" name="図 6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44795" y="6064736"/>
            <a:ext cx="507922" cy="564358"/>
          </a:xfrm>
          <a:prstGeom prst="rect">
            <a:avLst/>
          </a:prstGeom>
        </p:spPr>
      </p:pic>
      <p:pic>
        <p:nvPicPr>
          <p:cNvPr id="70" name="図 6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224981" y="4566787"/>
            <a:ext cx="630761" cy="630761"/>
          </a:xfrm>
          <a:prstGeom prst="rect">
            <a:avLst/>
          </a:prstGeom>
        </p:spPr>
      </p:pic>
      <p:pic>
        <p:nvPicPr>
          <p:cNvPr id="71" name="図 70"/>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19171" y="4420905"/>
            <a:ext cx="774363" cy="774363"/>
          </a:xfrm>
          <a:prstGeom prst="rect">
            <a:avLst/>
          </a:prstGeom>
        </p:spPr>
      </p:pic>
      <p:pic>
        <p:nvPicPr>
          <p:cNvPr id="73" name="図 72"/>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220301" y="4477797"/>
            <a:ext cx="510000" cy="510000"/>
          </a:xfrm>
          <a:prstGeom prst="rect">
            <a:avLst/>
          </a:prstGeom>
        </p:spPr>
      </p:pic>
      <p:pic>
        <p:nvPicPr>
          <p:cNvPr id="74" name="図 73"/>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893061" y="4643848"/>
            <a:ext cx="912009" cy="177898"/>
          </a:xfrm>
          <a:prstGeom prst="rect">
            <a:avLst/>
          </a:prstGeom>
        </p:spPr>
      </p:pic>
      <p:sp>
        <p:nvSpPr>
          <p:cNvPr id="75" name="スライド番号プレースホルダー 74"/>
          <p:cNvSpPr>
            <a:spLocks noGrp="1"/>
          </p:cNvSpPr>
          <p:nvPr>
            <p:ph type="sldNum" sz="quarter" idx="10"/>
          </p:nvPr>
        </p:nvSpPr>
        <p:spPr/>
        <p:txBody>
          <a:bodyPr/>
          <a:lstStyle/>
          <a:p>
            <a:fld id="{0FEDF257-E9DE-47AD-A871-A7339627178B}" type="slidenum">
              <a:rPr lang="ja-JP" altLang="en-US" smtClean="0"/>
              <a:pPr/>
              <a:t>2</a:t>
            </a:fld>
            <a:endParaRPr lang="ja-JP" altLang="en-US"/>
          </a:p>
        </p:txBody>
      </p:sp>
      <p:sp>
        <p:nvSpPr>
          <p:cNvPr id="4" name="角丸四角形吹き出し 3"/>
          <p:cNvSpPr/>
          <p:nvPr/>
        </p:nvSpPr>
        <p:spPr>
          <a:xfrm>
            <a:off x="525606" y="3990362"/>
            <a:ext cx="1243559" cy="369354"/>
          </a:xfrm>
          <a:prstGeom prst="wedgeRoundRectCallout">
            <a:avLst>
              <a:gd name="adj1" fmla="val -2748"/>
              <a:gd name="adj2" fmla="val 72882"/>
              <a:gd name="adj3" fmla="val 16667"/>
            </a:avLst>
          </a:prstGeom>
          <a:solidFill>
            <a:srgbClr val="F79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050" dirty="0"/>
              <a:t>2003</a:t>
            </a:r>
            <a:r>
              <a:rPr kumimoji="1" lang="ja-JP" altLang="en-US" sz="1050" dirty="0"/>
              <a:t>年</a:t>
            </a:r>
            <a:r>
              <a:rPr kumimoji="1" lang="en-US" altLang="ja-JP" sz="1050" dirty="0"/>
              <a:t>7</a:t>
            </a:r>
            <a:r>
              <a:rPr kumimoji="1" lang="ja-JP" altLang="en-US" sz="1050" dirty="0"/>
              <a:t>月</a:t>
            </a:r>
            <a:r>
              <a:rPr kumimoji="1" lang="en-US" altLang="ja-JP" sz="1050" dirty="0"/>
              <a:t>14</a:t>
            </a:r>
            <a:r>
              <a:rPr kumimoji="1" lang="ja-JP" altLang="en-US" sz="1050" dirty="0"/>
              <a:t>日販売開始</a:t>
            </a:r>
          </a:p>
        </p:txBody>
      </p:sp>
      <p:sp>
        <p:nvSpPr>
          <p:cNvPr id="38" name="角丸四角形吹き出し 37"/>
          <p:cNvSpPr/>
          <p:nvPr/>
        </p:nvSpPr>
        <p:spPr>
          <a:xfrm>
            <a:off x="2501856" y="3106366"/>
            <a:ext cx="1342939" cy="369354"/>
          </a:xfrm>
          <a:prstGeom prst="wedgeRoundRectCallout">
            <a:avLst>
              <a:gd name="adj1" fmla="val -2748"/>
              <a:gd name="adj2" fmla="val 72882"/>
              <a:gd name="adj3" fmla="val 16667"/>
            </a:avLst>
          </a:prstGeom>
          <a:solidFill>
            <a:srgbClr val="F79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050" dirty="0"/>
              <a:t>2007</a:t>
            </a:r>
            <a:r>
              <a:rPr kumimoji="1" lang="ja-JP" altLang="en-US" sz="1050" dirty="0"/>
              <a:t>年</a:t>
            </a:r>
            <a:r>
              <a:rPr lang="en-US" altLang="ja-JP" sz="1050" dirty="0"/>
              <a:t>11</a:t>
            </a:r>
            <a:r>
              <a:rPr kumimoji="1" lang="ja-JP" altLang="en-US" sz="1050" dirty="0"/>
              <a:t>月</a:t>
            </a:r>
            <a:r>
              <a:rPr lang="en-US" altLang="ja-JP" sz="1050" dirty="0"/>
              <a:t>28</a:t>
            </a:r>
            <a:r>
              <a:rPr kumimoji="1" lang="ja-JP" altLang="en-US" sz="1050" dirty="0"/>
              <a:t>日販売開始</a:t>
            </a:r>
          </a:p>
        </p:txBody>
      </p:sp>
      <p:sp>
        <p:nvSpPr>
          <p:cNvPr id="39" name="角丸四角形吹き出し 38"/>
          <p:cNvSpPr/>
          <p:nvPr/>
        </p:nvSpPr>
        <p:spPr>
          <a:xfrm>
            <a:off x="4486246" y="2088358"/>
            <a:ext cx="1232925" cy="369354"/>
          </a:xfrm>
          <a:prstGeom prst="wedgeRoundRectCallout">
            <a:avLst>
              <a:gd name="adj1" fmla="val -2748"/>
              <a:gd name="adj2" fmla="val 72882"/>
              <a:gd name="adj3" fmla="val 16667"/>
            </a:avLst>
          </a:prstGeom>
          <a:solidFill>
            <a:srgbClr val="F79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050" dirty="0"/>
              <a:t>2009</a:t>
            </a:r>
            <a:r>
              <a:rPr kumimoji="1" lang="ja-JP" altLang="en-US" sz="1050" dirty="0"/>
              <a:t>年</a:t>
            </a:r>
            <a:r>
              <a:rPr lang="en-US" altLang="ja-JP" sz="1050" dirty="0"/>
              <a:t>2</a:t>
            </a:r>
            <a:r>
              <a:rPr kumimoji="1" lang="ja-JP" altLang="en-US" sz="1050" dirty="0"/>
              <a:t>月</a:t>
            </a:r>
            <a:r>
              <a:rPr lang="en-US" altLang="ja-JP" sz="1050" dirty="0"/>
              <a:t>2</a:t>
            </a:r>
            <a:r>
              <a:rPr kumimoji="1" lang="ja-JP" altLang="en-US" sz="1050" dirty="0"/>
              <a:t>日販売開始</a:t>
            </a:r>
          </a:p>
        </p:txBody>
      </p:sp>
      <p:sp>
        <p:nvSpPr>
          <p:cNvPr id="40" name="角丸四角形吹き出し 39"/>
          <p:cNvSpPr/>
          <p:nvPr/>
        </p:nvSpPr>
        <p:spPr>
          <a:xfrm>
            <a:off x="6600815" y="1214263"/>
            <a:ext cx="1232925" cy="369354"/>
          </a:xfrm>
          <a:prstGeom prst="wedgeRoundRectCallout">
            <a:avLst>
              <a:gd name="adj1" fmla="val -2748"/>
              <a:gd name="adj2" fmla="val 72882"/>
              <a:gd name="adj3" fmla="val 16667"/>
            </a:avLst>
          </a:prstGeom>
          <a:solidFill>
            <a:srgbClr val="F79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050" dirty="0"/>
              <a:t>2011</a:t>
            </a:r>
            <a:r>
              <a:rPr kumimoji="1" lang="ja-JP" altLang="en-US" sz="1050" dirty="0"/>
              <a:t>年</a:t>
            </a:r>
            <a:r>
              <a:rPr lang="en-US" altLang="ja-JP" sz="1050" dirty="0"/>
              <a:t>10</a:t>
            </a:r>
            <a:r>
              <a:rPr kumimoji="1" lang="ja-JP" altLang="en-US" sz="1050" dirty="0"/>
              <a:t>月</a:t>
            </a:r>
            <a:r>
              <a:rPr lang="en-US" altLang="ja-JP" sz="1050" dirty="0"/>
              <a:t>3</a:t>
            </a:r>
            <a:r>
              <a:rPr kumimoji="1" lang="ja-JP" altLang="en-US" sz="1050" dirty="0"/>
              <a:t>日販売開始</a:t>
            </a:r>
          </a:p>
        </p:txBody>
      </p:sp>
    </p:spTree>
    <p:extLst>
      <p:ext uri="{BB962C8B-B14F-4D97-AF65-F5344CB8AC3E}">
        <p14:creationId xmlns:p14="http://schemas.microsoft.com/office/powerpoint/2010/main" val="650236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5" y="273679"/>
            <a:ext cx="2669714"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カスタムアプリ</a:t>
            </a:r>
            <a:r>
              <a:rPr kumimoji="1" lang="ja-JP" altLang="en-US" sz="1600" b="1" dirty="0">
                <a:solidFill>
                  <a:schemeClr val="accent1">
                    <a:lumMod val="50000"/>
                  </a:schemeClr>
                </a:solidFill>
              </a:rPr>
              <a:t>機能</a:t>
            </a:r>
          </a:p>
        </p:txBody>
      </p:sp>
      <p:pic>
        <p:nvPicPr>
          <p:cNvPr id="4" name="図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93737" y="382129"/>
            <a:ext cx="374123" cy="374123"/>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49923605"/>
              </p:ext>
            </p:extLst>
          </p:nvPr>
        </p:nvGraphicFramePr>
        <p:xfrm>
          <a:off x="599438" y="1131971"/>
          <a:ext cx="8832797" cy="5118720"/>
        </p:xfrm>
        <a:graphic>
          <a:graphicData uri="http://schemas.openxmlformats.org/drawingml/2006/table">
            <a:tbl>
              <a:tblPr firstRow="1" bandRow="1">
                <a:tableStyleId>{7DF18680-E054-41AD-8BC1-D1AEF772440D}</a:tableStyleId>
              </a:tblPr>
              <a:tblGrid>
                <a:gridCol w="3157553">
                  <a:extLst>
                    <a:ext uri="{9D8B030D-6E8A-4147-A177-3AD203B41FA5}">
                      <a16:colId xmlns:a16="http://schemas.microsoft.com/office/drawing/2014/main" xmlns="" val="20000"/>
                    </a:ext>
                  </a:extLst>
                </a:gridCol>
                <a:gridCol w="1891748">
                  <a:extLst>
                    <a:ext uri="{9D8B030D-6E8A-4147-A177-3AD203B41FA5}">
                      <a16:colId xmlns:a16="http://schemas.microsoft.com/office/drawing/2014/main" xmlns="" val="20001"/>
                    </a:ext>
                  </a:extLst>
                </a:gridCol>
                <a:gridCol w="1891748">
                  <a:extLst>
                    <a:ext uri="{9D8B030D-6E8A-4147-A177-3AD203B41FA5}">
                      <a16:colId xmlns:a16="http://schemas.microsoft.com/office/drawing/2014/main" xmlns="" val="20002"/>
                    </a:ext>
                  </a:extLst>
                </a:gridCol>
                <a:gridCol w="1891748">
                  <a:extLst>
                    <a:ext uri="{9D8B030D-6E8A-4147-A177-3AD203B41FA5}">
                      <a16:colId xmlns:a16="http://schemas.microsoft.com/office/drawing/2014/main" xmlns="" val="20003"/>
                    </a:ext>
                  </a:extLst>
                </a:gridCol>
              </a:tblGrid>
              <a:tr h="396000">
                <a:tc>
                  <a:txBody>
                    <a:bodyPr/>
                    <a:lstStyle/>
                    <a:p>
                      <a:endParaRPr kumimoji="1" lang="ja-JP" altLang="en-US" sz="1050" dirty="0"/>
                    </a:p>
                  </a:txBody>
                  <a:tcPr/>
                </a:tc>
                <a:tc>
                  <a:txBody>
                    <a:bodyPr/>
                    <a:lstStyle/>
                    <a:p>
                      <a:pPr algn="ctr"/>
                      <a:r>
                        <a:rPr kumimoji="1" lang="ja-JP" altLang="en-US" sz="1600" dirty="0"/>
                        <a:t>サイボウズ </a:t>
                      </a:r>
                      <a:r>
                        <a:rPr kumimoji="1" lang="en-US" altLang="ja-JP" sz="1600" dirty="0"/>
                        <a:t>Office</a:t>
                      </a:r>
                      <a:r>
                        <a:rPr kumimoji="1" lang="en-US" altLang="ja-JP" sz="1600" baseline="0" dirty="0"/>
                        <a:t> 8</a:t>
                      </a:r>
                      <a:endParaRPr kumimoji="1" lang="ja-JP" altLang="en-US" sz="1600"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600" dirty="0"/>
                        <a:t>サイボウズ </a:t>
                      </a:r>
                      <a:r>
                        <a:rPr kumimoji="1" lang="en-US" altLang="ja-JP" sz="1600" dirty="0"/>
                        <a:t>Office</a:t>
                      </a:r>
                      <a:r>
                        <a:rPr kumimoji="1" lang="en-US" altLang="ja-JP" sz="1600" baseline="0" dirty="0"/>
                        <a:t> 9</a:t>
                      </a:r>
                      <a:endParaRPr kumimoji="1" lang="ja-JP" altLang="en-US" sz="1600"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600" dirty="0"/>
                        <a:t>サイボウズ </a:t>
                      </a:r>
                      <a:r>
                        <a:rPr kumimoji="1" lang="en-US" altLang="ja-JP" sz="1600" dirty="0"/>
                        <a:t>Office</a:t>
                      </a:r>
                      <a:r>
                        <a:rPr kumimoji="1" lang="en-US" altLang="ja-JP" sz="1600" baseline="0" dirty="0"/>
                        <a:t> 10</a:t>
                      </a:r>
                      <a:endParaRPr kumimoji="1" lang="ja-JP" altLang="en-US" sz="1600" dirty="0"/>
                    </a:p>
                  </a:txBody>
                  <a:tcPr anchor="ctr"/>
                </a:tc>
                <a:extLst>
                  <a:ext uri="{0D108BD9-81ED-4DB2-BD59-A6C34878D82A}">
                    <a16:rowId xmlns:a16="http://schemas.microsoft.com/office/drawing/2014/main" xmlns="" val="10000"/>
                  </a:ext>
                </a:extLst>
              </a:tr>
              <a:tr h="396000">
                <a:tc>
                  <a:txBody>
                    <a:bodyPr/>
                    <a:lstStyle/>
                    <a:p>
                      <a:pPr algn="ctr"/>
                      <a:r>
                        <a:rPr kumimoji="1" lang="ja-JP" altLang="en-US" sz="1050" dirty="0"/>
                        <a:t>レコード一覧画面からの直接</a:t>
                      </a:r>
                      <a:r>
                        <a:rPr kumimoji="1" lang="ja-JP" altLang="en-US" sz="1050" dirty="0" smtClean="0"/>
                        <a:t>編集</a:t>
                      </a:r>
                      <a:r>
                        <a:rPr kumimoji="1" lang="ja-JP" altLang="en-US" sz="1050" b="0" dirty="0" smtClean="0">
                          <a:solidFill>
                            <a:schemeClr val="accent5">
                              <a:lumMod val="50000"/>
                            </a:schemeClr>
                          </a:solidFill>
                        </a:rPr>
                        <a:t>＊ </a:t>
                      </a:r>
                      <a:r>
                        <a:rPr kumimoji="1" lang="en-US" altLang="ja-JP" sz="1050" b="0" dirty="0" smtClean="0">
                          <a:solidFill>
                            <a:schemeClr val="accent5">
                              <a:lumMod val="50000"/>
                            </a:schemeClr>
                          </a:solidFill>
                        </a:rPr>
                        <a:t>P21 </a:t>
                      </a:r>
                      <a:r>
                        <a:rPr kumimoji="1" lang="ja-JP" altLang="en-US" sz="1050" b="0" dirty="0">
                          <a:solidFill>
                            <a:schemeClr val="accent5">
                              <a:lumMod val="50000"/>
                            </a:schemeClr>
                          </a:solidFill>
                        </a:rPr>
                        <a:t>で解説</a:t>
                      </a:r>
                      <a:endParaRPr kumimoji="1" lang="en-US" altLang="ja-JP" sz="1050" b="0" dirty="0">
                        <a:solidFill>
                          <a:schemeClr val="accent5">
                            <a:lumMod val="50000"/>
                          </a:schemeClr>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extLst>
                  <a:ext uri="{0D108BD9-81ED-4DB2-BD59-A6C34878D82A}">
                    <a16:rowId xmlns:a16="http://schemas.microsoft.com/office/drawing/2014/main" xmlns="" val="10001"/>
                  </a:ext>
                </a:extLst>
              </a:tr>
              <a:tr h="396000">
                <a:tc>
                  <a:txBody>
                    <a:bodyPr/>
                    <a:lstStyle/>
                    <a:p>
                      <a:pPr algn="ctr"/>
                      <a:r>
                        <a:rPr kumimoji="1" lang="ja-JP" altLang="en-US" sz="1050" dirty="0"/>
                        <a:t>集計グラフの選択</a:t>
                      </a:r>
                      <a:r>
                        <a:rPr kumimoji="1" lang="ja-JP" altLang="en-US" sz="1050" b="0" dirty="0">
                          <a:solidFill>
                            <a:schemeClr val="accent5">
                              <a:lumMod val="50000"/>
                            </a:schemeClr>
                          </a:solidFill>
                        </a:rPr>
                        <a:t>＊ </a:t>
                      </a:r>
                      <a:r>
                        <a:rPr kumimoji="1" lang="en-US" altLang="ja-JP" sz="1050" b="0" dirty="0" smtClean="0">
                          <a:solidFill>
                            <a:schemeClr val="accent5">
                              <a:lumMod val="50000"/>
                            </a:schemeClr>
                          </a:solidFill>
                        </a:rPr>
                        <a:t>P21 </a:t>
                      </a:r>
                      <a:r>
                        <a:rPr kumimoji="1" lang="ja-JP" altLang="en-US" sz="1050" b="0" dirty="0">
                          <a:solidFill>
                            <a:schemeClr val="accent5">
                              <a:lumMod val="50000"/>
                            </a:schemeClr>
                          </a:solidFill>
                        </a:rPr>
                        <a:t>で解説</a:t>
                      </a:r>
                      <a:endParaRPr kumimoji="1" lang="en-US" altLang="ja-JP" sz="1050" b="0" dirty="0">
                        <a:solidFill>
                          <a:schemeClr val="accent5">
                            <a:lumMod val="50000"/>
                          </a:schemeClr>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a:t>○</a:t>
                      </a:r>
                      <a:endParaRPr kumimoji="1" lang="en-US" altLang="ja-JP" sz="1600" dirty="0"/>
                    </a:p>
                    <a:p>
                      <a:pPr algn="ctr"/>
                      <a:r>
                        <a:rPr kumimoji="1" lang="en-US" altLang="ja-JP" sz="800" dirty="0"/>
                        <a:t>*</a:t>
                      </a:r>
                      <a:r>
                        <a:rPr kumimoji="1" lang="ja-JP" altLang="en-US" sz="800" dirty="0"/>
                        <a:t>バージョン </a:t>
                      </a:r>
                      <a:r>
                        <a:rPr kumimoji="1" lang="en-US" altLang="ja-JP" sz="800" dirty="0"/>
                        <a:t>10.3.0</a:t>
                      </a:r>
                      <a:r>
                        <a:rPr kumimoji="1" lang="ja-JP" altLang="en-US" sz="800" dirty="0"/>
                        <a:t>より対応</a:t>
                      </a:r>
                      <a:endParaRPr kumimoji="1" lang="en-US" altLang="ja-JP" sz="800" dirty="0"/>
                    </a:p>
                  </a:txBody>
                  <a:tcPr anchor="ctr"/>
                </a:tc>
                <a:extLst>
                  <a:ext uri="{0D108BD9-81ED-4DB2-BD59-A6C34878D82A}">
                    <a16:rowId xmlns:a16="http://schemas.microsoft.com/office/drawing/2014/main" xmlns="" val="10002"/>
                  </a:ext>
                </a:extLst>
              </a:tr>
              <a:tr h="396000">
                <a:tc>
                  <a:txBody>
                    <a:bodyPr/>
                    <a:lstStyle/>
                    <a:p>
                      <a:pPr algn="ctr"/>
                      <a:r>
                        <a:rPr kumimoji="1" lang="ja-JP" altLang="en-US" sz="1050" b="0" dirty="0">
                          <a:solidFill>
                            <a:schemeClr val="tx1"/>
                          </a:solidFill>
                        </a:rPr>
                        <a:t>重複データ登録の制御</a:t>
                      </a:r>
                      <a:r>
                        <a:rPr kumimoji="1" lang="ja-JP" altLang="en-US" sz="1050" b="0" dirty="0">
                          <a:solidFill>
                            <a:schemeClr val="accent5">
                              <a:lumMod val="50000"/>
                            </a:schemeClr>
                          </a:solidFill>
                        </a:rPr>
                        <a:t>＊ </a:t>
                      </a:r>
                      <a:r>
                        <a:rPr kumimoji="1" lang="en-US" altLang="ja-JP" sz="1050" b="0" dirty="0" smtClean="0">
                          <a:solidFill>
                            <a:schemeClr val="accent5">
                              <a:lumMod val="50000"/>
                            </a:schemeClr>
                          </a:solidFill>
                        </a:rPr>
                        <a:t>P21 </a:t>
                      </a:r>
                      <a:r>
                        <a:rPr kumimoji="1" lang="ja-JP" altLang="en-US" sz="1050" b="0" dirty="0">
                          <a:solidFill>
                            <a:schemeClr val="accent5">
                              <a:lumMod val="50000"/>
                            </a:schemeClr>
                          </a:solidFill>
                        </a:rPr>
                        <a:t>で解説</a:t>
                      </a:r>
                      <a:endParaRPr kumimoji="1" lang="en-US" altLang="ja-JP" sz="1050" b="0" dirty="0">
                        <a:solidFill>
                          <a:schemeClr val="accent5">
                            <a:lumMod val="50000"/>
                          </a:schemeClr>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extLst>
                  <a:ext uri="{0D108BD9-81ED-4DB2-BD59-A6C34878D82A}">
                    <a16:rowId xmlns:a16="http://schemas.microsoft.com/office/drawing/2014/main" xmlns="" val="10003"/>
                  </a:ext>
                </a:extLst>
              </a:tr>
              <a:tr h="396000">
                <a:tc>
                  <a:txBody>
                    <a:bodyPr/>
                    <a:lstStyle/>
                    <a:p>
                      <a:pPr algn="ctr"/>
                      <a:r>
                        <a:rPr kumimoji="1" lang="ja-JP" altLang="en-US" sz="1050" b="0" dirty="0">
                          <a:solidFill>
                            <a:schemeClr val="tx1"/>
                          </a:solidFill>
                        </a:rPr>
                        <a:t>現在日時を基準にした時間量計算</a:t>
                      </a:r>
                      <a:endParaRPr kumimoji="1" lang="en-US" altLang="ja-JP" sz="1050" b="0" dirty="0">
                        <a:solidFill>
                          <a:schemeClr val="tx1"/>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extLst>
                  <a:ext uri="{0D108BD9-81ED-4DB2-BD59-A6C34878D82A}">
                    <a16:rowId xmlns:a16="http://schemas.microsoft.com/office/drawing/2014/main" xmlns="" val="10004"/>
                  </a:ext>
                </a:extLst>
              </a:tr>
              <a:tr h="396000">
                <a:tc>
                  <a:txBody>
                    <a:bodyPr/>
                    <a:lstStyle/>
                    <a:p>
                      <a:pPr algn="ctr"/>
                      <a:r>
                        <a:rPr kumimoji="1" lang="ja-JP" altLang="en-US" sz="1050" b="0" dirty="0" smtClean="0">
                          <a:solidFill>
                            <a:schemeClr val="tx1"/>
                          </a:solidFill>
                        </a:rPr>
                        <a:t>複数選択、カウントボタンの使用</a:t>
                      </a:r>
                      <a:endParaRPr kumimoji="1" lang="en-US" altLang="ja-JP" sz="1050" b="0" dirty="0">
                        <a:solidFill>
                          <a:schemeClr val="tx1"/>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extLst>
                  <a:ext uri="{0D108BD9-81ED-4DB2-BD59-A6C34878D82A}">
                    <a16:rowId xmlns:a16="http://schemas.microsoft.com/office/drawing/2014/main" xmlns="" val="10005"/>
                  </a:ext>
                </a:extLst>
              </a:tr>
              <a:tr h="396000">
                <a:tc>
                  <a:txBody>
                    <a:bodyPr/>
                    <a:lstStyle/>
                    <a:p>
                      <a:pPr algn="ctr"/>
                      <a:r>
                        <a:rPr kumimoji="1" lang="ja-JP" altLang="en-US" sz="1050" b="0" dirty="0">
                          <a:solidFill>
                            <a:schemeClr val="tx1"/>
                          </a:solidFill>
                        </a:rPr>
                        <a:t>削除したカスタムアプリの復元</a:t>
                      </a:r>
                      <a:endParaRPr kumimoji="1" lang="en-US" altLang="ja-JP" sz="1050" b="0" dirty="0">
                        <a:solidFill>
                          <a:schemeClr val="tx1"/>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extLst>
                  <a:ext uri="{0D108BD9-81ED-4DB2-BD59-A6C34878D82A}">
                    <a16:rowId xmlns:a16="http://schemas.microsoft.com/office/drawing/2014/main" xmlns="" val="10006"/>
                  </a:ext>
                </a:extLst>
              </a:tr>
              <a:tr h="396000">
                <a:tc>
                  <a:txBody>
                    <a:bodyPr/>
                    <a:lstStyle/>
                    <a:p>
                      <a:pPr algn="ctr"/>
                      <a:r>
                        <a:rPr kumimoji="1" lang="ja-JP" altLang="en-US" sz="1050" b="0" dirty="0" smtClean="0">
                          <a:solidFill>
                            <a:schemeClr val="tx1"/>
                          </a:solidFill>
                        </a:rPr>
                        <a:t>スケジュール、掲示板、メッセージとの連携</a:t>
                      </a:r>
                      <a:endParaRPr kumimoji="1" lang="en-US" altLang="ja-JP" sz="1050" b="0" dirty="0">
                        <a:solidFill>
                          <a:schemeClr val="tx1"/>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extLst>
                  <a:ext uri="{0D108BD9-81ED-4DB2-BD59-A6C34878D82A}">
                    <a16:rowId xmlns:a16="http://schemas.microsoft.com/office/drawing/2014/main" xmlns="" val="10007"/>
                  </a:ext>
                </a:extLst>
              </a:tr>
              <a:tr h="396000">
                <a:tc>
                  <a:txBody>
                    <a:bodyPr/>
                    <a:lstStyle/>
                    <a:p>
                      <a:pPr algn="ctr"/>
                      <a:r>
                        <a:rPr kumimoji="1" lang="ja-JP" altLang="en-US" sz="1050" b="0" dirty="0">
                          <a:solidFill>
                            <a:schemeClr val="tx1"/>
                          </a:solidFill>
                        </a:rPr>
                        <a:t>一覧画面でのセルの表示幅の変更</a:t>
                      </a:r>
                      <a:endParaRPr kumimoji="1" lang="en-US" altLang="ja-JP" sz="1050" b="0" dirty="0">
                        <a:solidFill>
                          <a:schemeClr val="tx1"/>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extLst>
                  <a:ext uri="{0D108BD9-81ED-4DB2-BD59-A6C34878D82A}">
                    <a16:rowId xmlns:a16="http://schemas.microsoft.com/office/drawing/2014/main" xmlns="" val="10008"/>
                  </a:ext>
                </a:extLst>
              </a:tr>
              <a:tr h="396000">
                <a:tc>
                  <a:txBody>
                    <a:bodyPr/>
                    <a:lstStyle/>
                    <a:p>
                      <a:pPr algn="ctr"/>
                      <a:r>
                        <a:rPr kumimoji="1" lang="ja-JP" altLang="en-US" sz="1050" b="0" dirty="0">
                          <a:solidFill>
                            <a:schemeClr val="tx1"/>
                          </a:solidFill>
                        </a:rPr>
                        <a:t>自動採番項目の強化 </a:t>
                      </a:r>
                      <a:r>
                        <a:rPr kumimoji="1" lang="en-US" altLang="ja-JP" sz="1050" b="0" dirty="0">
                          <a:solidFill>
                            <a:schemeClr val="accent5">
                              <a:lumMod val="75000"/>
                            </a:schemeClr>
                          </a:solidFill>
                        </a:rPr>
                        <a:t>*P22</a:t>
                      </a:r>
                      <a:r>
                        <a:rPr kumimoji="1" lang="ja-JP" altLang="en-US" sz="1050" b="0" dirty="0">
                          <a:solidFill>
                            <a:schemeClr val="accent5">
                              <a:lumMod val="75000"/>
                            </a:schemeClr>
                          </a:solidFill>
                        </a:rPr>
                        <a:t>で解説</a:t>
                      </a:r>
                      <a:endParaRPr kumimoji="1" lang="en-US" altLang="ja-JP" sz="1050" b="0" dirty="0">
                        <a:solidFill>
                          <a:schemeClr val="accent5">
                            <a:lumMod val="75000"/>
                          </a:schemeClr>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extLst>
                  <a:ext uri="{0D108BD9-81ED-4DB2-BD59-A6C34878D82A}">
                    <a16:rowId xmlns:a16="http://schemas.microsoft.com/office/drawing/2014/main" xmlns="" val="3372546252"/>
                  </a:ext>
                </a:extLst>
              </a:tr>
              <a:tr h="396000">
                <a:tc>
                  <a:txBody>
                    <a:bodyPr/>
                    <a:lstStyle/>
                    <a:p>
                      <a:pPr algn="ctr"/>
                      <a:r>
                        <a:rPr kumimoji="1" lang="ja-JP" altLang="en-US" sz="1050" b="0" dirty="0">
                          <a:solidFill>
                            <a:schemeClr val="tx1"/>
                          </a:solidFill>
                        </a:rPr>
                        <a:t>印刷画面の設定値の保存</a:t>
                      </a:r>
                      <a:endParaRPr kumimoji="1" lang="en-US" altLang="ja-JP" sz="1050" b="0" dirty="0">
                        <a:solidFill>
                          <a:schemeClr val="tx1"/>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marL="0" marR="0" lvl="0" indent="0" algn="ctr" defTabSz="478940" rtl="0" eaLnBrk="1" fontAlgn="auto" latinLnBrk="0" hangingPunct="1">
                        <a:lnSpc>
                          <a:spcPct val="100000"/>
                        </a:lnSpc>
                        <a:spcBef>
                          <a:spcPts val="0"/>
                        </a:spcBef>
                        <a:spcAft>
                          <a:spcPts val="0"/>
                        </a:spcAft>
                        <a:buClrTx/>
                        <a:buSzTx/>
                        <a:buFontTx/>
                        <a:buNone/>
                        <a:tabLst/>
                        <a:defRPr/>
                      </a:pPr>
                      <a:r>
                        <a:rPr kumimoji="1" lang="ja-JP" altLang="en-US" sz="1600" dirty="0"/>
                        <a:t>○</a:t>
                      </a:r>
                      <a:endParaRPr kumimoji="1" lang="en-US" altLang="ja-JP" sz="1600" dirty="0"/>
                    </a:p>
                    <a:p>
                      <a:pPr marL="0" marR="0" lvl="0" indent="0" algn="ctr" defTabSz="47894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0" i="0" u="none" strike="noStrike" kern="1200" cap="none" spc="0" normalizeH="0" baseline="0" noProof="0" dirty="0">
                          <a:ln>
                            <a:noFill/>
                          </a:ln>
                          <a:solidFill>
                            <a:prstClr val="black"/>
                          </a:solidFill>
                          <a:effectLst/>
                          <a:uLnTx/>
                          <a:uFillTx/>
                          <a:latin typeface="+mn-lt"/>
                          <a:ea typeface="+mn-ea"/>
                          <a:cs typeface="+mn-cs"/>
                        </a:rPr>
                        <a:t>バージョン </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10.7.0</a:t>
                      </a:r>
                      <a:r>
                        <a:rPr kumimoji="1" lang="ja-JP" altLang="en-US" sz="800" b="0" i="0" u="none" strike="noStrike" kern="1200" cap="none" spc="0" normalizeH="0" baseline="0" noProof="0" dirty="0">
                          <a:ln>
                            <a:noFill/>
                          </a:ln>
                          <a:solidFill>
                            <a:prstClr val="black"/>
                          </a:solidFill>
                          <a:effectLst/>
                          <a:uLnTx/>
                          <a:uFillTx/>
                          <a:latin typeface="+mn-lt"/>
                          <a:ea typeface="+mn-ea"/>
                          <a:cs typeface="+mn-cs"/>
                        </a:rPr>
                        <a:t>より対応</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xmlns="" val="1026425249"/>
                  </a:ext>
                </a:extLst>
              </a:tr>
              <a:tr h="396000">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ファイル項目の複数添付対応</a:t>
                      </a:r>
                      <a:endParaRPr kumimoji="1" lang="en-US" altLang="ja-JP" sz="1050" b="0" dirty="0">
                        <a:solidFill>
                          <a:schemeClr val="tx1"/>
                        </a:solidFill>
                      </a:endParaRPr>
                    </a:p>
                  </a:txBody>
                  <a:tcPr anchor="ctr"/>
                </a:tc>
                <a:tc>
                  <a:txBody>
                    <a:bodyPr/>
                    <a:lstStyle/>
                    <a:p>
                      <a:pPr algn="ctr"/>
                      <a:r>
                        <a:rPr kumimoji="1" lang="ja-JP" altLang="en-US" sz="1600" dirty="0"/>
                        <a:t>✕</a:t>
                      </a:r>
                    </a:p>
                  </a:txBody>
                  <a:tcPr anchor="ctr"/>
                </a:tc>
                <a:tc>
                  <a:txBody>
                    <a:bodyPr/>
                    <a:lstStyle/>
                    <a:p>
                      <a:pPr algn="ctr"/>
                      <a:r>
                        <a:rPr kumimoji="1" lang="ja-JP" altLang="en-US" sz="1600" dirty="0"/>
                        <a:t>✕</a:t>
                      </a:r>
                    </a:p>
                  </a:txBody>
                  <a:tcPr anchor="ctr"/>
                </a:tc>
                <a:tc>
                  <a:txBody>
                    <a:bodyPr/>
                    <a:lstStyle/>
                    <a:p>
                      <a:pPr algn="ctr"/>
                      <a:r>
                        <a:rPr kumimoji="1" lang="ja-JP" altLang="en-US" sz="1600" dirty="0" smtClean="0"/>
                        <a:t>○</a:t>
                      </a:r>
                      <a:endParaRPr kumimoji="1" lang="en-US" altLang="ja-JP" sz="1600" dirty="0" smtClean="0"/>
                    </a:p>
                    <a:p>
                      <a:pPr algn="ctr"/>
                      <a:r>
                        <a:rPr kumimoji="1" lang="ja-JP" altLang="en-US" sz="800" dirty="0" smtClean="0"/>
                        <a:t>*バージョン </a:t>
                      </a:r>
                      <a:r>
                        <a:rPr kumimoji="1" lang="en-US" altLang="ja-JP" sz="800" dirty="0" smtClean="0"/>
                        <a:t>10.8.0</a:t>
                      </a:r>
                      <a:r>
                        <a:rPr kumimoji="1" lang="ja-JP" altLang="en-US" sz="800" dirty="0" smtClean="0"/>
                        <a:t>より対応</a:t>
                      </a:r>
                    </a:p>
                  </a:txBody>
                  <a:tcPr anchor="ctr"/>
                </a:tc>
              </a:tr>
            </a:tbl>
          </a:graphicData>
        </a:graphic>
      </p:graphicFrame>
      <p:sp>
        <p:nvSpPr>
          <p:cNvPr id="6" name="スライド番号プレースホルダー 5"/>
          <p:cNvSpPr>
            <a:spLocks noGrp="1"/>
          </p:cNvSpPr>
          <p:nvPr>
            <p:ph type="sldNum" sz="quarter" idx="10"/>
          </p:nvPr>
        </p:nvSpPr>
        <p:spPr/>
        <p:txBody>
          <a:bodyPr/>
          <a:lstStyle/>
          <a:p>
            <a:fld id="{0FEDF257-E9DE-47AD-A871-A7339627178B}" type="slidenum">
              <a:rPr lang="ja-JP" altLang="en-US" smtClean="0"/>
              <a:pPr/>
              <a:t>20</a:t>
            </a:fld>
            <a:endParaRPr lang="ja-JP" altLang="en-US"/>
          </a:p>
        </p:txBody>
      </p:sp>
    </p:spTree>
    <p:extLst>
      <p:ext uri="{BB962C8B-B14F-4D97-AF65-F5344CB8AC3E}">
        <p14:creationId xmlns:p14="http://schemas.microsoft.com/office/powerpoint/2010/main" val="2482459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34431" y="226807"/>
            <a:ext cx="4281112"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レコード一覧画面からの直接編集</a:t>
            </a:r>
          </a:p>
        </p:txBody>
      </p:sp>
      <p:sp>
        <p:nvSpPr>
          <p:cNvPr id="4" name="スライド番号プレースホルダー 3"/>
          <p:cNvSpPr>
            <a:spLocks noGrp="1"/>
          </p:cNvSpPr>
          <p:nvPr>
            <p:ph type="sldNum" sz="quarter" idx="10"/>
          </p:nvPr>
        </p:nvSpPr>
        <p:spPr/>
        <p:txBody>
          <a:bodyPr/>
          <a:lstStyle/>
          <a:p>
            <a:fld id="{0FEDF257-E9DE-47AD-A871-A7339627178B}" type="slidenum">
              <a:rPr lang="ja-JP" altLang="en-US" smtClean="0"/>
              <a:pPr/>
              <a:t>21</a:t>
            </a:fld>
            <a:endParaRPr lang="ja-JP" altLang="en-US"/>
          </a:p>
        </p:txBody>
      </p:sp>
      <p:sp>
        <p:nvSpPr>
          <p:cNvPr id="5" name="角丸四角形 4"/>
          <p:cNvSpPr/>
          <p:nvPr/>
        </p:nvSpPr>
        <p:spPr>
          <a:xfrm>
            <a:off x="345349" y="3196590"/>
            <a:ext cx="4368198"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重複データ登録の制御</a:t>
            </a:r>
          </a:p>
        </p:txBody>
      </p:sp>
      <p:cxnSp>
        <p:nvCxnSpPr>
          <p:cNvPr id="6" name="直線コネクタ 5"/>
          <p:cNvCxnSpPr/>
          <p:nvPr/>
        </p:nvCxnSpPr>
        <p:spPr>
          <a:xfrm>
            <a:off x="4953000" y="226806"/>
            <a:ext cx="0" cy="6391708"/>
          </a:xfrm>
          <a:prstGeom prst="line">
            <a:avLst/>
          </a:prstGeom>
        </p:spPr>
        <p:style>
          <a:lnRef idx="2">
            <a:schemeClr val="accent5"/>
          </a:lnRef>
          <a:fillRef idx="0">
            <a:schemeClr val="accent5"/>
          </a:fillRef>
          <a:effectRef idx="1">
            <a:schemeClr val="accent5"/>
          </a:effectRef>
          <a:fontRef idx="minor">
            <a:schemeClr val="tx1"/>
          </a:fontRef>
        </p:style>
      </p:cxnSp>
      <p:sp>
        <p:nvSpPr>
          <p:cNvPr id="7" name="角丸四角形 6"/>
          <p:cNvSpPr/>
          <p:nvPr/>
        </p:nvSpPr>
        <p:spPr>
          <a:xfrm>
            <a:off x="5729391" y="231161"/>
            <a:ext cx="3427672"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集計グラフの選択</a:t>
            </a:r>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183" y="918993"/>
            <a:ext cx="3520585" cy="2140422"/>
          </a:xfrm>
          <a:prstGeom prst="rect">
            <a:avLst/>
          </a:prstGeom>
          <a:ln>
            <a:solidFill>
              <a:schemeClr val="tx1">
                <a:lumMod val="50000"/>
                <a:lumOff val="50000"/>
              </a:schemeClr>
            </a:solidFill>
          </a:ln>
        </p:spPr>
      </p:pic>
      <p:sp>
        <p:nvSpPr>
          <p:cNvPr id="8" name="四角形吹き出し 7"/>
          <p:cNvSpPr/>
          <p:nvPr/>
        </p:nvSpPr>
        <p:spPr>
          <a:xfrm>
            <a:off x="101812" y="1621841"/>
            <a:ext cx="1966341" cy="701308"/>
          </a:xfrm>
          <a:prstGeom prst="wedgeRectCallout">
            <a:avLst>
              <a:gd name="adj1" fmla="val 61575"/>
              <a:gd name="adj2" fmla="val 72879"/>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cs typeface="メイリオ"/>
              </a:rPr>
              <a:t>レコード一覧画面</a:t>
            </a:r>
            <a:r>
              <a:rPr lang="ja-JP" altLang="en-US" sz="1100" dirty="0" smtClean="0">
                <a:solidFill>
                  <a:schemeClr val="bg1"/>
                </a:solidFill>
                <a:cs typeface="メイリオ"/>
              </a:rPr>
              <a:t>から画面</a:t>
            </a:r>
            <a:r>
              <a:rPr lang="ja-JP" altLang="en-US" sz="1100" dirty="0">
                <a:solidFill>
                  <a:schemeClr val="bg1"/>
                </a:solidFill>
                <a:cs typeface="メイリオ"/>
              </a:rPr>
              <a:t>遷移すること</a:t>
            </a:r>
            <a:r>
              <a:rPr lang="ja-JP" altLang="en-US" sz="1100" dirty="0" smtClean="0">
                <a:solidFill>
                  <a:schemeClr val="bg1"/>
                </a:solidFill>
                <a:cs typeface="メイリオ"/>
              </a:rPr>
              <a:t>なく、直接</a:t>
            </a:r>
            <a:r>
              <a:rPr lang="ja-JP" altLang="en-US" sz="1100" dirty="0">
                <a:solidFill>
                  <a:schemeClr val="bg1"/>
                </a:solidFill>
                <a:cs typeface="メイリオ"/>
              </a:rPr>
              <a:t>データを編集できます。</a:t>
            </a:r>
          </a:p>
        </p:txBody>
      </p:sp>
      <p:sp>
        <p:nvSpPr>
          <p:cNvPr id="9" name="正方形/長方形 8"/>
          <p:cNvSpPr/>
          <p:nvPr/>
        </p:nvSpPr>
        <p:spPr>
          <a:xfrm>
            <a:off x="2507086" y="1642477"/>
            <a:ext cx="1473749" cy="1416937"/>
          </a:xfrm>
          <a:prstGeom prst="rect">
            <a:avLst/>
          </a:prstGeom>
          <a:noFill/>
          <a:ln w="38100" cmpd="sng">
            <a:solidFill>
              <a:srgbClr val="F79646"/>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78940" rtl="0" eaLnBrk="1" latinLnBrk="0" hangingPunct="1">
              <a:defRPr kumimoji="1" sz="1900" kern="1200">
                <a:solidFill>
                  <a:schemeClr val="dk1"/>
                </a:solidFill>
                <a:latin typeface="+mn-lt"/>
                <a:ea typeface="+mn-ea"/>
                <a:cs typeface="+mn-cs"/>
              </a:defRPr>
            </a:lvl1pPr>
            <a:lvl2pPr marL="478940" algn="l" defTabSz="478940" rtl="0" eaLnBrk="1" latinLnBrk="0" hangingPunct="1">
              <a:defRPr kumimoji="1" sz="1900" kern="1200">
                <a:solidFill>
                  <a:schemeClr val="dk1"/>
                </a:solidFill>
                <a:latin typeface="+mn-lt"/>
                <a:ea typeface="+mn-ea"/>
                <a:cs typeface="+mn-cs"/>
              </a:defRPr>
            </a:lvl2pPr>
            <a:lvl3pPr marL="957879" algn="l" defTabSz="478940" rtl="0" eaLnBrk="1" latinLnBrk="0" hangingPunct="1">
              <a:defRPr kumimoji="1" sz="1900" kern="1200">
                <a:solidFill>
                  <a:schemeClr val="dk1"/>
                </a:solidFill>
                <a:latin typeface="+mn-lt"/>
                <a:ea typeface="+mn-ea"/>
                <a:cs typeface="+mn-cs"/>
              </a:defRPr>
            </a:lvl3pPr>
            <a:lvl4pPr marL="1436819" algn="l" defTabSz="478940" rtl="0" eaLnBrk="1" latinLnBrk="0" hangingPunct="1">
              <a:defRPr kumimoji="1" sz="1900" kern="1200">
                <a:solidFill>
                  <a:schemeClr val="dk1"/>
                </a:solidFill>
                <a:latin typeface="+mn-lt"/>
                <a:ea typeface="+mn-ea"/>
                <a:cs typeface="+mn-cs"/>
              </a:defRPr>
            </a:lvl4pPr>
            <a:lvl5pPr marL="1915758" algn="l" defTabSz="478940" rtl="0" eaLnBrk="1" latinLnBrk="0" hangingPunct="1">
              <a:defRPr kumimoji="1" sz="1900" kern="1200">
                <a:solidFill>
                  <a:schemeClr val="dk1"/>
                </a:solidFill>
                <a:latin typeface="+mn-lt"/>
                <a:ea typeface="+mn-ea"/>
                <a:cs typeface="+mn-cs"/>
              </a:defRPr>
            </a:lvl5pPr>
            <a:lvl6pPr marL="2394698" algn="l" defTabSz="478940" rtl="0" eaLnBrk="1" latinLnBrk="0" hangingPunct="1">
              <a:defRPr kumimoji="1" sz="1900" kern="1200">
                <a:solidFill>
                  <a:schemeClr val="dk1"/>
                </a:solidFill>
                <a:latin typeface="+mn-lt"/>
                <a:ea typeface="+mn-ea"/>
                <a:cs typeface="+mn-cs"/>
              </a:defRPr>
            </a:lvl6pPr>
            <a:lvl7pPr marL="2873637" algn="l" defTabSz="478940" rtl="0" eaLnBrk="1" latinLnBrk="0" hangingPunct="1">
              <a:defRPr kumimoji="1" sz="1900" kern="1200">
                <a:solidFill>
                  <a:schemeClr val="dk1"/>
                </a:solidFill>
                <a:latin typeface="+mn-lt"/>
                <a:ea typeface="+mn-ea"/>
                <a:cs typeface="+mn-cs"/>
              </a:defRPr>
            </a:lvl7pPr>
            <a:lvl8pPr marL="3352576" algn="l" defTabSz="478940" rtl="0" eaLnBrk="1" latinLnBrk="0" hangingPunct="1">
              <a:defRPr kumimoji="1" sz="1900" kern="1200">
                <a:solidFill>
                  <a:schemeClr val="dk1"/>
                </a:solidFill>
                <a:latin typeface="+mn-lt"/>
                <a:ea typeface="+mn-ea"/>
                <a:cs typeface="+mn-cs"/>
              </a:defRPr>
            </a:lvl8pPr>
            <a:lvl9pPr marL="3831516" algn="l" defTabSz="478940" rtl="0" eaLnBrk="1" latinLnBrk="0" hangingPunct="1">
              <a:defRPr kumimoji="1" sz="1900" kern="1200">
                <a:solidFill>
                  <a:schemeClr val="dk1"/>
                </a:solidFill>
                <a:latin typeface="+mn-lt"/>
                <a:ea typeface="+mn-ea"/>
                <a:cs typeface="+mn-cs"/>
              </a:defRPr>
            </a:lvl9pPr>
          </a:lstStyle>
          <a:p>
            <a:pPr algn="ctr"/>
            <a:endParaRPr kumimoji="1" lang="ja-JP" altLang="en-US" b="1" dirty="0"/>
          </a:p>
        </p:txBody>
      </p:sp>
      <p:pic>
        <p:nvPicPr>
          <p:cNvPr id="11" name="図 1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12635" y="4520250"/>
            <a:ext cx="3114447" cy="1571439"/>
          </a:xfrm>
          <a:prstGeom prst="rect">
            <a:avLst/>
          </a:prstGeom>
          <a:ln>
            <a:solidFill>
              <a:schemeClr val="tx1">
                <a:lumMod val="50000"/>
                <a:lumOff val="50000"/>
              </a:schemeClr>
            </a:solidFill>
          </a:ln>
        </p:spPr>
      </p:pic>
      <p:pic>
        <p:nvPicPr>
          <p:cNvPr id="12" name="図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95034" y="5108896"/>
            <a:ext cx="2936178" cy="1488200"/>
          </a:xfrm>
          <a:prstGeom prst="rect">
            <a:avLst/>
          </a:prstGeom>
          <a:ln w="28575">
            <a:solidFill>
              <a:srgbClr val="F79646"/>
            </a:solidFill>
          </a:ln>
        </p:spPr>
      </p:pic>
      <p:sp>
        <p:nvSpPr>
          <p:cNvPr id="13" name="屈折矢印 12"/>
          <p:cNvSpPr/>
          <p:nvPr/>
        </p:nvSpPr>
        <p:spPr>
          <a:xfrm rot="5400000">
            <a:off x="882355" y="5432541"/>
            <a:ext cx="603195" cy="546652"/>
          </a:xfrm>
          <a:prstGeom prst="bentUpArrow">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9"/>
          <p:cNvSpPr txBox="1"/>
          <p:nvPr/>
        </p:nvSpPr>
        <p:spPr>
          <a:xfrm>
            <a:off x="186358" y="3854264"/>
            <a:ext cx="4577257" cy="577081"/>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商品型番など、重複してはいけないフィールド（項目）を指定し、重複したデータが登録されようとした場合、エラーを表示させることができます。</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読み込み時にも対応します。</a:t>
            </a:r>
          </a:p>
        </p:txBody>
      </p:sp>
      <p:sp>
        <p:nvSpPr>
          <p:cNvPr id="18" name="テキスト ボックス 9"/>
          <p:cNvSpPr txBox="1"/>
          <p:nvPr/>
        </p:nvSpPr>
        <p:spPr>
          <a:xfrm>
            <a:off x="5192454" y="918993"/>
            <a:ext cx="4577257" cy="415498"/>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algn="ctr"/>
            <a:r>
              <a:rPr lang="ja-JP" altLang="en-US" sz="1050" dirty="0">
                <a:latin typeface="メイリオ" panose="020B0604030504040204" pitchFamily="50" charset="-128"/>
                <a:ea typeface="メイリオ" panose="020B0604030504040204" pitchFamily="50" charset="-128"/>
              </a:rPr>
              <a:t>登録されているデータを簡単にグラフ集計することができます。</a:t>
            </a:r>
            <a:endParaRPr lang="en-US" altLang="ja-JP" sz="1050" dirty="0">
              <a:latin typeface="メイリオ" panose="020B0604030504040204" pitchFamily="50" charset="-128"/>
              <a:ea typeface="メイリオ" panose="020B0604030504040204" pitchFamily="50" charset="-128"/>
            </a:endParaRPr>
          </a:p>
          <a:p>
            <a:pPr algn="ctr"/>
            <a:r>
              <a:rPr lang="en-US" altLang="ja-JP" sz="1050" dirty="0">
                <a:latin typeface="メイリオ" panose="020B0604030504040204" pitchFamily="50" charset="-128"/>
                <a:ea typeface="メイリオ" panose="020B0604030504040204" pitchFamily="50" charset="-128"/>
              </a:rPr>
              <a:t>1</a:t>
            </a:r>
            <a:r>
              <a:rPr lang="ja-JP" altLang="en-US" sz="1050" dirty="0" smtClean="0">
                <a:latin typeface="メイリオ" panose="020B0604030504040204" pitchFamily="50" charset="-128"/>
                <a:ea typeface="メイリオ" panose="020B0604030504040204" pitchFamily="50" charset="-128"/>
              </a:rPr>
              <a:t>つの</a:t>
            </a:r>
            <a:r>
              <a:rPr lang="ja-JP" altLang="en-US" sz="1050" dirty="0">
                <a:latin typeface="メイリオ" panose="020B0604030504040204" pitchFamily="50" charset="-128"/>
                <a:ea typeface="メイリオ" panose="020B0604030504040204" pitchFamily="50" charset="-128"/>
              </a:rPr>
              <a:t>データに対して、複数の集計を設定することも可能です。</a:t>
            </a:r>
          </a:p>
        </p:txBody>
      </p:sp>
      <p:pic>
        <p:nvPicPr>
          <p:cNvPr id="19" name="図 1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46779" y="1482141"/>
            <a:ext cx="4238303" cy="2499111"/>
          </a:xfrm>
          <a:prstGeom prst="rect">
            <a:avLst/>
          </a:prstGeom>
          <a:ln>
            <a:solidFill>
              <a:schemeClr val="tx1">
                <a:lumMod val="50000"/>
                <a:lumOff val="50000"/>
              </a:schemeClr>
            </a:solidFill>
          </a:ln>
        </p:spPr>
      </p:pic>
      <p:pic>
        <p:nvPicPr>
          <p:cNvPr id="21" name="図 20"/>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578919" y="5031792"/>
            <a:ext cx="3144939" cy="1382605"/>
          </a:xfrm>
          <a:prstGeom prst="rect">
            <a:avLst/>
          </a:prstGeom>
          <a:ln>
            <a:solidFill>
              <a:schemeClr val="tx1">
                <a:lumMod val="50000"/>
                <a:lumOff val="50000"/>
              </a:schemeClr>
            </a:solidFill>
          </a:ln>
        </p:spPr>
      </p:pic>
      <p:pic>
        <p:nvPicPr>
          <p:cNvPr id="20" name="図 19"/>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057130" y="4199506"/>
            <a:ext cx="2305301" cy="1366661"/>
          </a:xfrm>
          <a:prstGeom prst="rect">
            <a:avLst/>
          </a:prstGeom>
          <a:ln>
            <a:solidFill>
              <a:schemeClr val="tx1">
                <a:lumMod val="50000"/>
                <a:lumOff val="50000"/>
              </a:schemeClr>
            </a:solidFill>
          </a:ln>
        </p:spPr>
      </p:pic>
      <p:sp>
        <p:nvSpPr>
          <p:cNvPr id="22" name="テキスト ボックス 21"/>
          <p:cNvSpPr txBox="1"/>
          <p:nvPr/>
        </p:nvSpPr>
        <p:spPr>
          <a:xfrm>
            <a:off x="8087512" y="1418396"/>
            <a:ext cx="1636346" cy="307777"/>
          </a:xfrm>
          <a:prstGeom prst="rect">
            <a:avLst/>
          </a:prstGeom>
          <a:solidFill>
            <a:srgbClr val="F79646"/>
          </a:solidFill>
        </p:spPr>
        <p:txBody>
          <a:bodyPr wrap="square" rtlCol="0">
            <a:spAutoFit/>
          </a:bodyPr>
          <a:lstStyle/>
          <a:p>
            <a:pPr algn="ctr"/>
            <a:r>
              <a:rPr lang="ja-JP" altLang="en-US" sz="1400" dirty="0">
                <a:solidFill>
                  <a:srgbClr val="FFFFFF"/>
                </a:solidFill>
                <a:latin typeface="メイリオ" panose="020B0604030504040204" pitchFamily="50" charset="-128"/>
                <a:ea typeface="メイリオ" panose="020B0604030504040204" pitchFamily="50" charset="-128"/>
                <a:cs typeface="ヒラギノ角ゴ Pro W3"/>
              </a:rPr>
              <a:t>設定画面</a:t>
            </a:r>
          </a:p>
        </p:txBody>
      </p:sp>
      <p:sp>
        <p:nvSpPr>
          <p:cNvPr id="23" name="テキスト ボックス 22"/>
          <p:cNvSpPr txBox="1"/>
          <p:nvPr/>
        </p:nvSpPr>
        <p:spPr>
          <a:xfrm>
            <a:off x="8133365" y="4659649"/>
            <a:ext cx="1636346" cy="307777"/>
          </a:xfrm>
          <a:prstGeom prst="rect">
            <a:avLst/>
          </a:prstGeom>
          <a:solidFill>
            <a:srgbClr val="F79646"/>
          </a:solidFill>
        </p:spPr>
        <p:txBody>
          <a:bodyPr wrap="square" rtlCol="0">
            <a:spAutoFit/>
          </a:bodyPr>
          <a:lstStyle/>
          <a:p>
            <a:pPr algn="ctr"/>
            <a:r>
              <a:rPr lang="ja-JP" altLang="en-US" sz="1400" dirty="0">
                <a:solidFill>
                  <a:srgbClr val="FFFFFF"/>
                </a:solidFill>
                <a:latin typeface="メイリオ" panose="020B0604030504040204" pitchFamily="50" charset="-128"/>
                <a:ea typeface="メイリオ" panose="020B0604030504040204" pitchFamily="50" charset="-128"/>
                <a:cs typeface="ヒラギノ角ゴ Pro W3"/>
              </a:rPr>
              <a:t>集計画面</a:t>
            </a:r>
          </a:p>
        </p:txBody>
      </p:sp>
      <p:sp>
        <p:nvSpPr>
          <p:cNvPr id="24" name="四角形吹き出し 23"/>
          <p:cNvSpPr/>
          <p:nvPr/>
        </p:nvSpPr>
        <p:spPr>
          <a:xfrm>
            <a:off x="5015297" y="5630533"/>
            <a:ext cx="2091181" cy="587886"/>
          </a:xfrm>
          <a:prstGeom prst="wedgeRectCallout">
            <a:avLst>
              <a:gd name="adj1" fmla="val 61575"/>
              <a:gd name="adj2" fmla="val 72879"/>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1100" dirty="0">
                <a:solidFill>
                  <a:schemeClr val="bg1"/>
                </a:solidFill>
                <a:latin typeface="メイリオ" panose="020B0604030504040204" pitchFamily="50" charset="-128"/>
                <a:ea typeface="メイリオ" panose="020B0604030504040204" pitchFamily="50" charset="-128"/>
              </a:rPr>
              <a:t>グラフの種類は、７種類から必要に応じて選択できます。</a:t>
            </a:r>
          </a:p>
        </p:txBody>
      </p:sp>
      <p:sp>
        <p:nvSpPr>
          <p:cNvPr id="25" name="四角形吹き出し 24"/>
          <p:cNvSpPr/>
          <p:nvPr/>
        </p:nvSpPr>
        <p:spPr>
          <a:xfrm>
            <a:off x="7513289" y="1917302"/>
            <a:ext cx="2091181" cy="587886"/>
          </a:xfrm>
          <a:prstGeom prst="wedgeRectCallout">
            <a:avLst>
              <a:gd name="adj1" fmla="val -68654"/>
              <a:gd name="adj2" fmla="val 59354"/>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1100" dirty="0">
                <a:solidFill>
                  <a:schemeClr val="bg1"/>
                </a:solidFill>
                <a:latin typeface="メイリオ" panose="020B0604030504040204" pitchFamily="50" charset="-128"/>
                <a:ea typeface="メイリオ" panose="020B0604030504040204" pitchFamily="50" charset="-128"/>
              </a:rPr>
              <a:t>グラフの種類、分類項目、集計方法を自由に選択できます。</a:t>
            </a:r>
          </a:p>
        </p:txBody>
      </p:sp>
    </p:spTree>
    <p:extLst>
      <p:ext uri="{BB962C8B-B14F-4D97-AF65-F5344CB8AC3E}">
        <p14:creationId xmlns:p14="http://schemas.microsoft.com/office/powerpoint/2010/main" val="2060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0FEDF257-E9DE-47AD-A871-A7339627178B}" type="slidenum">
              <a:rPr lang="ja-JP" altLang="en-US" smtClean="0"/>
              <a:pPr/>
              <a:t>22</a:t>
            </a:fld>
            <a:endParaRPr lang="ja-JP" altLang="en-US"/>
          </a:p>
        </p:txBody>
      </p:sp>
      <p:sp>
        <p:nvSpPr>
          <p:cNvPr id="3" name="角丸四角形 2"/>
          <p:cNvSpPr/>
          <p:nvPr/>
        </p:nvSpPr>
        <p:spPr>
          <a:xfrm>
            <a:off x="334431" y="226807"/>
            <a:ext cx="4281112"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自動採番項目の強化</a:t>
            </a:r>
          </a:p>
        </p:txBody>
      </p:sp>
      <p:sp>
        <p:nvSpPr>
          <p:cNvPr id="4" name="テキスト ボックス 9"/>
          <p:cNvSpPr txBox="1"/>
          <p:nvPr/>
        </p:nvSpPr>
        <p:spPr>
          <a:xfrm>
            <a:off x="406037" y="906669"/>
            <a:ext cx="6349530" cy="523220"/>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r>
              <a:rPr lang="ja-JP" altLang="en-US" sz="1400" dirty="0"/>
              <a:t>自動採番値の前後に付与する文字列で、レコードの登録時刻の</a:t>
            </a:r>
            <a:r>
              <a:rPr lang="ja-JP" altLang="en-US" sz="800" dirty="0"/>
              <a:t/>
            </a:r>
            <a:br>
              <a:rPr lang="ja-JP" altLang="en-US" sz="800" dirty="0"/>
            </a:br>
            <a:r>
              <a:rPr lang="ja-JP" altLang="en-US" sz="1400" dirty="0"/>
              <a:t>年月日を指定できる「予約語」が使えるようになりました。</a:t>
            </a: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513378" y="1668096"/>
            <a:ext cx="5382477" cy="3570878"/>
          </a:xfrm>
          <a:prstGeom prst="rect">
            <a:avLst/>
          </a:prstGeom>
          <a:ln>
            <a:solidFill>
              <a:schemeClr val="bg1">
                <a:lumMod val="75000"/>
              </a:schemeClr>
            </a:solidFill>
          </a:ln>
        </p:spPr>
      </p:pic>
      <p:pic>
        <p:nvPicPr>
          <p:cNvPr id="6" name="図 5"/>
          <p:cNvPicPr>
            <a:picLocks noChangeAspect="1"/>
          </p:cNvPicPr>
          <p:nvPr/>
        </p:nvPicPr>
        <p:blipFill rotWithShape="1">
          <a:blip r:embed="rId3" cstate="hqprint">
            <a:extLst>
              <a:ext uri="{28A0092B-C50C-407E-A947-70E740481C1C}">
                <a14:useLocalDpi xmlns:a14="http://schemas.microsoft.com/office/drawing/2010/main"/>
              </a:ext>
            </a:extLst>
          </a:blip>
          <a:srcRect r="20792"/>
          <a:stretch/>
        </p:blipFill>
        <p:spPr>
          <a:xfrm>
            <a:off x="5593976" y="2645655"/>
            <a:ext cx="3726690" cy="3441566"/>
          </a:xfrm>
          <a:prstGeom prst="rect">
            <a:avLst/>
          </a:prstGeom>
          <a:ln>
            <a:solidFill>
              <a:schemeClr val="bg1">
                <a:lumMod val="75000"/>
              </a:schemeClr>
            </a:solidFill>
          </a:ln>
        </p:spPr>
      </p:pic>
      <p:sp>
        <p:nvSpPr>
          <p:cNvPr id="7" name="正方形/長方形 6"/>
          <p:cNvSpPr/>
          <p:nvPr/>
        </p:nvSpPr>
        <p:spPr>
          <a:xfrm>
            <a:off x="699247" y="2764715"/>
            <a:ext cx="4270786" cy="688820"/>
          </a:xfrm>
          <a:prstGeom prst="rect">
            <a:avLst/>
          </a:prstGeom>
          <a:noFill/>
          <a:ln w="38100">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4469417" y="1515098"/>
            <a:ext cx="2512296" cy="1011410"/>
          </a:xfrm>
          <a:prstGeom prst="wedgeRectCallout">
            <a:avLst>
              <a:gd name="adj1" fmla="val -46010"/>
              <a:gd name="adj2" fmla="val 67372"/>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cs typeface="メイリオ"/>
              </a:rPr>
              <a:t>「</a:t>
            </a:r>
            <a:r>
              <a:rPr lang="en-US" altLang="ja-JP" sz="1100" dirty="0">
                <a:solidFill>
                  <a:schemeClr val="bg1"/>
                </a:solidFill>
                <a:cs typeface="メイリオ"/>
              </a:rPr>
              <a:t>CY-%YY%%MM%</a:t>
            </a:r>
            <a:r>
              <a:rPr lang="ja-JP" altLang="en-US" sz="1100" dirty="0">
                <a:solidFill>
                  <a:schemeClr val="bg1"/>
                </a:solidFill>
                <a:cs typeface="メイリオ"/>
              </a:rPr>
              <a:t>」を指定すると、</a:t>
            </a:r>
            <a:r>
              <a:rPr lang="en-US" altLang="ja-JP" sz="1100" dirty="0">
                <a:solidFill>
                  <a:schemeClr val="bg1"/>
                </a:solidFill>
                <a:cs typeface="メイリオ"/>
              </a:rPr>
              <a:t>2016</a:t>
            </a:r>
            <a:r>
              <a:rPr lang="ja-JP" altLang="en-US" sz="1100" dirty="0">
                <a:solidFill>
                  <a:schemeClr val="bg1"/>
                </a:solidFill>
                <a:cs typeface="メイリオ"/>
              </a:rPr>
              <a:t>年</a:t>
            </a:r>
            <a:r>
              <a:rPr lang="en-US" altLang="ja-JP" sz="1100" dirty="0">
                <a:solidFill>
                  <a:schemeClr val="bg1"/>
                </a:solidFill>
                <a:cs typeface="メイリオ"/>
              </a:rPr>
              <a:t>9</a:t>
            </a:r>
            <a:r>
              <a:rPr lang="ja-JP" altLang="en-US" sz="1100" dirty="0">
                <a:solidFill>
                  <a:schemeClr val="bg1"/>
                </a:solidFill>
                <a:cs typeface="メイリオ"/>
              </a:rPr>
              <a:t>月に登録されたレコードには「</a:t>
            </a:r>
            <a:r>
              <a:rPr lang="en-US" altLang="ja-JP" sz="1100" dirty="0">
                <a:solidFill>
                  <a:schemeClr val="bg1"/>
                </a:solidFill>
                <a:cs typeface="メイリオ"/>
              </a:rPr>
              <a:t>CY-1608XXX</a:t>
            </a:r>
            <a:r>
              <a:rPr lang="ja-JP" altLang="en-US" sz="1100" dirty="0">
                <a:solidFill>
                  <a:schemeClr val="bg1"/>
                </a:solidFill>
                <a:cs typeface="メイリオ"/>
              </a:rPr>
              <a:t>（自動採番の値）」と登録されます。</a:t>
            </a:r>
          </a:p>
        </p:txBody>
      </p:sp>
      <p:sp>
        <p:nvSpPr>
          <p:cNvPr id="9" name="正方形/長方形 8"/>
          <p:cNvSpPr/>
          <p:nvPr/>
        </p:nvSpPr>
        <p:spPr>
          <a:xfrm>
            <a:off x="5992010" y="2679505"/>
            <a:ext cx="989704" cy="3407715"/>
          </a:xfrm>
          <a:prstGeom prst="rect">
            <a:avLst/>
          </a:prstGeom>
          <a:noFill/>
          <a:ln w="38100">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66852" y="2969111"/>
            <a:ext cx="829003" cy="365760"/>
          </a:xfrm>
          <a:prstGeom prst="rightArrow">
            <a:avLst/>
          </a:prstGeom>
          <a:solidFill>
            <a:srgbClr val="F79646"/>
          </a:solidFill>
          <a:ln>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57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bar_template.jpg"/>
          <p:cNvPicPr>
            <a:picLocks noChangeAspect="1"/>
          </p:cNvPicPr>
          <p:nvPr/>
        </p:nvPicPr>
        <p:blipFill>
          <a:blip r:embed="rId2"/>
          <a:stretch>
            <a:fillRect/>
          </a:stretch>
        </p:blipFill>
        <p:spPr>
          <a:xfrm>
            <a:off x="-1" y="-4235"/>
            <a:ext cx="9910243" cy="3208869"/>
          </a:xfrm>
          <a:prstGeom prst="rect">
            <a:avLst/>
          </a:prstGeom>
        </p:spPr>
      </p:pic>
      <p:sp>
        <p:nvSpPr>
          <p:cNvPr id="8" name="テキスト ボックス 7"/>
          <p:cNvSpPr txBox="1"/>
          <p:nvPr/>
        </p:nvSpPr>
        <p:spPr>
          <a:xfrm>
            <a:off x="330192" y="1371598"/>
            <a:ext cx="4185761" cy="830997"/>
          </a:xfrm>
          <a:prstGeom prst="rect">
            <a:avLst/>
          </a:prstGeom>
          <a:noFill/>
        </p:spPr>
        <p:txBody>
          <a:bodyPr wrap="none" rtlCol="0">
            <a:spAutoFit/>
          </a:bodyPr>
          <a:lstStyle/>
          <a:p>
            <a:r>
              <a:rPr lang="ja-JP" altLang="en-US" sz="2400" b="1" dirty="0">
                <a:solidFill>
                  <a:schemeClr val="bg1"/>
                </a:solidFill>
                <a:latin typeface="+mj-ea"/>
                <a:ea typeface="+mj-ea"/>
              </a:rPr>
              <a:t>活用 </a:t>
            </a:r>
            <a:r>
              <a:rPr lang="en-US" altLang="ja-JP" sz="2400" b="1" dirty="0">
                <a:solidFill>
                  <a:schemeClr val="bg1"/>
                </a:solidFill>
                <a:latin typeface="+mj-ea"/>
                <a:ea typeface="+mj-ea"/>
              </a:rPr>
              <a:t>Tips</a:t>
            </a:r>
          </a:p>
          <a:p>
            <a:r>
              <a:rPr lang="ja-JP" altLang="en-US" sz="2400" b="1" dirty="0">
                <a:solidFill>
                  <a:schemeClr val="bg1"/>
                </a:solidFill>
                <a:latin typeface="+mj-ea"/>
                <a:ea typeface="+mj-ea"/>
              </a:rPr>
              <a:t>～オプション機能のご紹介～</a:t>
            </a:r>
            <a:endParaRPr lang="en-US" altLang="ja-JP" sz="2400" b="1" dirty="0">
              <a:solidFill>
                <a:schemeClr val="bg1"/>
              </a:solidFill>
              <a:latin typeface="+mj-ea"/>
              <a:ea typeface="+mj-ea"/>
            </a:endParaRPr>
          </a:p>
        </p:txBody>
      </p:sp>
      <p:sp>
        <p:nvSpPr>
          <p:cNvPr id="29" name="角丸四角形 28"/>
          <p:cNvSpPr/>
          <p:nvPr/>
        </p:nvSpPr>
        <p:spPr>
          <a:xfrm>
            <a:off x="737695" y="3404505"/>
            <a:ext cx="3874061" cy="1584938"/>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800" b="1" dirty="0">
                <a:solidFill>
                  <a:schemeClr val="tx2">
                    <a:lumMod val="50000"/>
                  </a:schemeClr>
                </a:solidFill>
              </a:rPr>
              <a:t>　　</a:t>
            </a:r>
            <a:r>
              <a:rPr lang="ja-JP" altLang="en-US" sz="2000" b="1" dirty="0">
                <a:solidFill>
                  <a:schemeClr val="tx2">
                    <a:lumMod val="50000"/>
                  </a:schemeClr>
                </a:solidFill>
              </a:rPr>
              <a:t>モバイル利用</a:t>
            </a:r>
            <a:endParaRPr kumimoji="1" lang="ja-JP" altLang="en-US" sz="2000" b="1" dirty="0">
              <a:solidFill>
                <a:schemeClr val="tx2">
                  <a:lumMod val="50000"/>
                </a:schemeClr>
              </a:solidFill>
            </a:endParaRPr>
          </a:p>
        </p:txBody>
      </p:sp>
      <p:grpSp>
        <p:nvGrpSpPr>
          <p:cNvPr id="7" name="グループ化 6"/>
          <p:cNvGrpSpPr/>
          <p:nvPr/>
        </p:nvGrpSpPr>
        <p:grpSpPr>
          <a:xfrm>
            <a:off x="3296182" y="3789989"/>
            <a:ext cx="793296" cy="1009650"/>
            <a:chOff x="3800475" y="1962150"/>
            <a:chExt cx="2305050" cy="2933700"/>
          </a:xfrm>
        </p:grpSpPr>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0475" y="1962150"/>
              <a:ext cx="2305050" cy="2933700"/>
            </a:xfrm>
            <a:prstGeom prst="rect">
              <a:avLst/>
            </a:prstGeom>
          </p:spPr>
        </p:pic>
        <p:pic>
          <p:nvPicPr>
            <p:cNvPr id="51" name="図 5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072133" y="2254510"/>
              <a:ext cx="1761734" cy="2348979"/>
            </a:xfrm>
            <a:prstGeom prst="rect">
              <a:avLst/>
            </a:prstGeom>
          </p:spPr>
        </p:pic>
      </p:grpSp>
      <p:sp>
        <p:nvSpPr>
          <p:cNvPr id="52" name="角丸四角形 51"/>
          <p:cNvSpPr/>
          <p:nvPr/>
        </p:nvSpPr>
        <p:spPr>
          <a:xfrm>
            <a:off x="737695" y="5141843"/>
            <a:ext cx="3874061" cy="1584938"/>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800" b="1" dirty="0">
                <a:solidFill>
                  <a:schemeClr val="tx2">
                    <a:lumMod val="50000"/>
                  </a:schemeClr>
                </a:solidFill>
              </a:rPr>
              <a:t>　</a:t>
            </a:r>
            <a:r>
              <a:rPr lang="ja-JP" altLang="en-US" sz="2000" b="1" dirty="0">
                <a:solidFill>
                  <a:schemeClr val="tx2">
                    <a:lumMod val="50000"/>
                  </a:schemeClr>
                </a:solidFill>
              </a:rPr>
              <a:t>デザインギャラリー</a:t>
            </a:r>
            <a:endParaRPr kumimoji="1" lang="ja-JP" altLang="en-US" sz="2000" b="1" dirty="0">
              <a:solidFill>
                <a:schemeClr val="tx2">
                  <a:lumMod val="50000"/>
                </a:schemeClr>
              </a:solidFill>
            </a:endParaRPr>
          </a:p>
        </p:txBody>
      </p:sp>
      <p:pic>
        <p:nvPicPr>
          <p:cNvPr id="10" name="図 9"/>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548774" y="5265927"/>
            <a:ext cx="840854" cy="1273196"/>
          </a:xfrm>
          <a:prstGeom prst="rect">
            <a:avLst/>
          </a:prstGeom>
        </p:spPr>
      </p:pic>
      <p:sp>
        <p:nvSpPr>
          <p:cNvPr id="53" name="角丸四角形 52"/>
          <p:cNvSpPr/>
          <p:nvPr/>
        </p:nvSpPr>
        <p:spPr>
          <a:xfrm>
            <a:off x="5332887" y="3404505"/>
            <a:ext cx="3874061" cy="1584938"/>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800" b="1" dirty="0">
                <a:solidFill>
                  <a:schemeClr val="tx2">
                    <a:lumMod val="50000"/>
                  </a:schemeClr>
                </a:solidFill>
              </a:rPr>
              <a:t>　</a:t>
            </a:r>
            <a:r>
              <a:rPr lang="en-US" altLang="ja-JP" sz="2000" b="1" dirty="0" err="1">
                <a:solidFill>
                  <a:schemeClr val="tx2">
                    <a:lumMod val="50000"/>
                  </a:schemeClr>
                </a:solidFill>
              </a:rPr>
              <a:t>Cybozu</a:t>
            </a:r>
            <a:r>
              <a:rPr lang="en-US" altLang="ja-JP" sz="2000" b="1" dirty="0">
                <a:solidFill>
                  <a:schemeClr val="tx2">
                    <a:lumMod val="50000"/>
                  </a:schemeClr>
                </a:solidFill>
              </a:rPr>
              <a:t> Desktop</a:t>
            </a:r>
            <a:endParaRPr kumimoji="1" lang="ja-JP" altLang="en-US" sz="2000" b="1" dirty="0">
              <a:solidFill>
                <a:schemeClr val="tx2">
                  <a:lumMod val="50000"/>
                </a:schemeClr>
              </a:solidFill>
            </a:endParaRPr>
          </a:p>
        </p:txBody>
      </p:sp>
      <p:pic>
        <p:nvPicPr>
          <p:cNvPr id="11" name="図 10"/>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923558" y="3966921"/>
            <a:ext cx="1190625" cy="732100"/>
          </a:xfrm>
          <a:prstGeom prst="rect">
            <a:avLst/>
          </a:prstGeom>
        </p:spPr>
      </p:pic>
      <p:sp>
        <p:nvSpPr>
          <p:cNvPr id="14" name="スライド番号プレースホルダー 13"/>
          <p:cNvSpPr>
            <a:spLocks noGrp="1"/>
          </p:cNvSpPr>
          <p:nvPr>
            <p:ph type="sldNum" sz="quarter" idx="10"/>
          </p:nvPr>
        </p:nvSpPr>
        <p:spPr/>
        <p:txBody>
          <a:bodyPr/>
          <a:lstStyle/>
          <a:p>
            <a:fld id="{0FEDF257-E9DE-47AD-A871-A7339627178B}" type="slidenum">
              <a:rPr lang="ja-JP" altLang="en-US" smtClean="0"/>
              <a:pPr/>
              <a:t>23</a:t>
            </a:fld>
            <a:endParaRPr lang="ja-JP" altLang="en-US"/>
          </a:p>
        </p:txBody>
      </p:sp>
      <p:grpSp>
        <p:nvGrpSpPr>
          <p:cNvPr id="19" name="図形グループ 18"/>
          <p:cNvGrpSpPr>
            <a:grpSpLocks noChangeAspect="1"/>
          </p:cNvGrpSpPr>
          <p:nvPr/>
        </p:nvGrpSpPr>
        <p:grpSpPr>
          <a:xfrm>
            <a:off x="3840287" y="4002507"/>
            <a:ext cx="498382" cy="873332"/>
            <a:chOff x="8705675" y="5866572"/>
            <a:chExt cx="289512" cy="507322"/>
          </a:xfrm>
        </p:grpSpPr>
        <p:pic>
          <p:nvPicPr>
            <p:cNvPr id="20" name="図 19"/>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5400000">
              <a:off x="8596770" y="5975477"/>
              <a:ext cx="507322" cy="289512"/>
            </a:xfrm>
            <a:prstGeom prst="rect">
              <a:avLst/>
            </a:prstGeom>
          </p:spPr>
        </p:pic>
        <p:pic>
          <p:nvPicPr>
            <p:cNvPr id="21" name="図 20"/>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8760920" y="5959764"/>
              <a:ext cx="180349" cy="319890"/>
            </a:xfrm>
            <a:prstGeom prst="rect">
              <a:avLst/>
            </a:prstGeom>
          </p:spPr>
        </p:pic>
      </p:grpSp>
    </p:spTree>
    <p:extLst>
      <p:ext uri="{BB962C8B-B14F-4D97-AF65-F5344CB8AC3E}">
        <p14:creationId xmlns:p14="http://schemas.microsoft.com/office/powerpoint/2010/main" val="42566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5" y="273679"/>
            <a:ext cx="2421235"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モバイル利用</a:t>
            </a:r>
            <a:endParaRPr kumimoji="1" lang="ja-JP" altLang="en-US" sz="1600" b="1" dirty="0">
              <a:solidFill>
                <a:schemeClr val="accent1">
                  <a:lumMod val="50000"/>
                </a:schemeClr>
              </a:solidFill>
            </a:endParaRPr>
          </a:p>
        </p:txBody>
      </p:sp>
      <p:grpSp>
        <p:nvGrpSpPr>
          <p:cNvPr id="5" name="グループ化 4"/>
          <p:cNvGrpSpPr/>
          <p:nvPr/>
        </p:nvGrpSpPr>
        <p:grpSpPr>
          <a:xfrm>
            <a:off x="1745680" y="287749"/>
            <a:ext cx="415505" cy="528824"/>
            <a:chOff x="3800475" y="1962150"/>
            <a:chExt cx="2305050" cy="2933700"/>
          </a:xfrm>
        </p:grpSpPr>
        <p:pic>
          <p:nvPicPr>
            <p:cNvPr id="6" name="図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800475" y="1962150"/>
              <a:ext cx="2305050" cy="2933700"/>
            </a:xfrm>
            <a:prstGeom prst="rect">
              <a:avLst/>
            </a:prstGeom>
          </p:spPr>
        </p:pic>
        <p:pic>
          <p:nvPicPr>
            <p:cNvPr id="7" name="図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072133" y="2254510"/>
              <a:ext cx="1761734" cy="2348979"/>
            </a:xfrm>
            <a:prstGeom prst="rect">
              <a:avLst/>
            </a:prstGeom>
          </p:spPr>
        </p:pic>
      </p:grpSp>
      <p:sp>
        <p:nvSpPr>
          <p:cNvPr id="48" name="スライド番号プレースホルダー 47"/>
          <p:cNvSpPr>
            <a:spLocks noGrp="1"/>
          </p:cNvSpPr>
          <p:nvPr>
            <p:ph type="sldNum" sz="quarter" idx="10"/>
          </p:nvPr>
        </p:nvSpPr>
        <p:spPr/>
        <p:txBody>
          <a:bodyPr/>
          <a:lstStyle/>
          <a:p>
            <a:fld id="{0FEDF257-E9DE-47AD-A871-A7339627178B}" type="slidenum">
              <a:rPr lang="ja-JP" altLang="en-US" smtClean="0"/>
              <a:pPr/>
              <a:t>24</a:t>
            </a:fld>
            <a:endParaRPr lang="ja-JP" altLang="en-US"/>
          </a:p>
        </p:txBody>
      </p:sp>
      <p:sp>
        <p:nvSpPr>
          <p:cNvPr id="67" name="四角形吹き出し 66"/>
          <p:cNvSpPr/>
          <p:nvPr/>
        </p:nvSpPr>
        <p:spPr>
          <a:xfrm>
            <a:off x="4983232" y="1506229"/>
            <a:ext cx="4819769" cy="352235"/>
          </a:xfrm>
          <a:prstGeom prst="wedgeRectCallout">
            <a:avLst>
              <a:gd name="adj1" fmla="val -22949"/>
              <a:gd name="adj2" fmla="val 70651"/>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164888"/>
                </a:solidFill>
              </a:rPr>
              <a:t>スマホ専用アプリ</a:t>
            </a:r>
            <a:r>
              <a:rPr lang="ja-JP" altLang="en-US" sz="1400" dirty="0">
                <a:solidFill>
                  <a:srgbClr val="164888"/>
                </a:solidFill>
              </a:rPr>
              <a:t>「</a:t>
            </a:r>
            <a:r>
              <a:rPr lang="ja-JP" altLang="en-US" sz="1400" b="1" dirty="0">
                <a:solidFill>
                  <a:srgbClr val="164888"/>
                </a:solidFill>
              </a:rPr>
              <a:t>サイボウズ </a:t>
            </a:r>
            <a:r>
              <a:rPr lang="en-US" altLang="ja-JP" sz="1400" b="1" dirty="0">
                <a:solidFill>
                  <a:srgbClr val="164888"/>
                </a:solidFill>
              </a:rPr>
              <a:t>KUNAI</a:t>
            </a:r>
            <a:r>
              <a:rPr lang="ja-JP" altLang="en-US" sz="1400" dirty="0">
                <a:solidFill>
                  <a:srgbClr val="164888"/>
                </a:solidFill>
              </a:rPr>
              <a:t>」</a:t>
            </a:r>
            <a:endParaRPr kumimoji="1" lang="ja-JP" altLang="en-US" sz="1400" dirty="0">
              <a:solidFill>
                <a:srgbClr val="164888"/>
              </a:solidFill>
            </a:endParaRPr>
          </a:p>
        </p:txBody>
      </p:sp>
      <p:sp>
        <p:nvSpPr>
          <p:cNvPr id="68" name="正方形/長方形 67"/>
          <p:cNvSpPr/>
          <p:nvPr/>
        </p:nvSpPr>
        <p:spPr>
          <a:xfrm>
            <a:off x="5062514" y="1951872"/>
            <a:ext cx="3320460" cy="981837"/>
          </a:xfrm>
          <a:prstGeom prst="rect">
            <a:avLst/>
          </a:prstGeom>
          <a:solidFill>
            <a:schemeClr val="bg1"/>
          </a:solidFill>
          <a:ln w="28575">
            <a:solidFill>
              <a:srgbClr val="43A2DC"/>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ltLang="ja-JP" sz="500"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rgbClr val="E99435"/>
                </a:solidFill>
                <a:latin typeface="メイリオ" panose="020B0604030504040204" pitchFamily="50" charset="-128"/>
                <a:ea typeface="メイリオ" panose="020B0604030504040204" pitchFamily="50" charset="-128"/>
                <a:cs typeface="Hiragino Kaku Gothic Pro W3" charset="-128"/>
              </a:rPr>
              <a:t>「シンク」機能</a:t>
            </a:r>
            <a:r>
              <a:rPr lang="ja-JP" altLang="en-US" sz="1400" dirty="0">
                <a:solidFill>
                  <a:schemeClr val="tx1"/>
                </a:solidFill>
                <a:latin typeface="メイリオ" panose="020B0604030504040204" pitchFamily="50" charset="-128"/>
                <a:ea typeface="メイリオ" panose="020B0604030504040204" pitchFamily="50" charset="-128"/>
                <a:cs typeface="Hiragino Kaku Gothic Pro W3" charset="-128"/>
              </a:rPr>
              <a:t>でネット環境がなくても情報が</a:t>
            </a:r>
            <a:r>
              <a:rPr lang="ja-JP" altLang="en-US" sz="1400" dirty="0" smtClean="0">
                <a:solidFill>
                  <a:schemeClr val="tx1"/>
                </a:solidFill>
                <a:latin typeface="メイリオ" panose="020B0604030504040204" pitchFamily="50" charset="-128"/>
                <a:ea typeface="メイリオ" panose="020B0604030504040204" pitchFamily="50" charset="-128"/>
                <a:cs typeface="Hiragino Kaku Gothic Pro W3" charset="-128"/>
              </a:rPr>
              <a:t>確認できます</a:t>
            </a:r>
            <a:r>
              <a:rPr lang="ja-JP" altLang="en-US" sz="1400" dirty="0">
                <a:solidFill>
                  <a:schemeClr val="tx1"/>
                </a:solidFill>
                <a:latin typeface="メイリオ" panose="020B0604030504040204" pitchFamily="50" charset="-128"/>
                <a:ea typeface="メイリオ" panose="020B0604030504040204" pitchFamily="50" charset="-128"/>
                <a:cs typeface="Hiragino Kaku Gothic Pro W3" charset="-128"/>
              </a:rPr>
              <a:t>。</a:t>
            </a:r>
          </a:p>
        </p:txBody>
      </p:sp>
      <p:sp>
        <p:nvSpPr>
          <p:cNvPr id="69" name="テキスト ボックス 68"/>
          <p:cNvSpPr txBox="1"/>
          <p:nvPr/>
        </p:nvSpPr>
        <p:spPr>
          <a:xfrm>
            <a:off x="4983232" y="3045841"/>
            <a:ext cx="3200400" cy="615553"/>
          </a:xfrm>
          <a:prstGeom prst="rect">
            <a:avLst/>
          </a:prstGeom>
          <a:noFill/>
        </p:spPr>
        <p:txBody>
          <a:bodyPr wrap="square" rtlCol="0">
            <a:spAutoFit/>
          </a:bodyPr>
          <a:lstStyle/>
          <a:p>
            <a:r>
              <a:rPr lang="ja-JP" altLang="en-US" sz="850" b="1" dirty="0">
                <a:latin typeface="メイリオ" panose="020B0604030504040204" pitchFamily="50" charset="-128"/>
                <a:ea typeface="メイリオ" panose="020B0604030504040204" pitchFamily="50" charset="-128"/>
                <a:cs typeface="Hiragino Kaku Gothic Pro W3" charset="-128"/>
              </a:rPr>
              <a:t>■使用できる「サイボウズ</a:t>
            </a:r>
            <a:r>
              <a:rPr lang="en-US" altLang="ja-JP" sz="850" b="1" dirty="0">
                <a:latin typeface="メイリオ" panose="020B0604030504040204" pitchFamily="50" charset="-128"/>
                <a:ea typeface="メイリオ" panose="020B0604030504040204" pitchFamily="50" charset="-128"/>
                <a:cs typeface="Hiragino Kaku Gothic Pro W3" charset="-128"/>
              </a:rPr>
              <a:t> Office</a:t>
            </a:r>
            <a:r>
              <a:rPr lang="ja-JP" altLang="en-US" sz="850" b="1" dirty="0">
                <a:latin typeface="メイリオ" panose="020B0604030504040204" pitchFamily="50" charset="-128"/>
                <a:ea typeface="メイリオ" panose="020B0604030504040204" pitchFamily="50" charset="-128"/>
                <a:cs typeface="Hiragino Kaku Gothic Pro W3" charset="-128"/>
              </a:rPr>
              <a:t>」の機能</a:t>
            </a:r>
          </a:p>
          <a:p>
            <a:r>
              <a:rPr lang="ja-JP" altLang="en-US" sz="850" dirty="0">
                <a:latin typeface="メイリオ" panose="020B0604030504040204" pitchFamily="50" charset="-128"/>
                <a:ea typeface="メイリオ" panose="020B0604030504040204" pitchFamily="50" charset="-128"/>
                <a:cs typeface="Hiragino Kaku Gothic Pro W3" charset="-128"/>
              </a:rPr>
              <a:t>ホーム画面</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スケジュール</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メール</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メッセージ</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ワークフロー</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お気に入り</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通知一覧</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ダウンロード</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アドレス帳</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カスタムアプリ</a:t>
            </a:r>
            <a:endParaRPr lang="en-US" altLang="ja-JP" sz="850" dirty="0">
              <a:latin typeface="メイリオ" panose="020B0604030504040204" pitchFamily="50" charset="-128"/>
              <a:ea typeface="メイリオ" panose="020B0604030504040204" pitchFamily="50" charset="-128"/>
              <a:cs typeface="Hiragino Kaku Gothic Pro W3" charset="-128"/>
            </a:endParaRPr>
          </a:p>
        </p:txBody>
      </p:sp>
      <p:sp>
        <p:nvSpPr>
          <p:cNvPr id="70" name="四角形吹き出し 69"/>
          <p:cNvSpPr/>
          <p:nvPr/>
        </p:nvSpPr>
        <p:spPr>
          <a:xfrm>
            <a:off x="146639" y="1514996"/>
            <a:ext cx="4692415" cy="341674"/>
          </a:xfrm>
          <a:prstGeom prst="wedgeRectCallout">
            <a:avLst>
              <a:gd name="adj1" fmla="val -22949"/>
              <a:gd name="adj2" fmla="val 70651"/>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rgbClr val="164888"/>
                </a:solidFill>
              </a:rPr>
              <a:t>スマホ専用アプリ「</a:t>
            </a:r>
            <a:r>
              <a:rPr kumimoji="1" lang="ja-JP" altLang="en-US" sz="1400" b="1" dirty="0">
                <a:solidFill>
                  <a:srgbClr val="164888"/>
                </a:solidFill>
              </a:rPr>
              <a:t>サイボウズ </a:t>
            </a:r>
            <a:r>
              <a:rPr kumimoji="1" lang="en-US" altLang="ja-JP" sz="1400" b="1" dirty="0">
                <a:solidFill>
                  <a:srgbClr val="164888"/>
                </a:solidFill>
              </a:rPr>
              <a:t>Office </a:t>
            </a:r>
            <a:r>
              <a:rPr kumimoji="1" lang="ja-JP" altLang="en-US" sz="1400" b="1" dirty="0">
                <a:solidFill>
                  <a:srgbClr val="164888"/>
                </a:solidFill>
              </a:rPr>
              <a:t>新着通知</a:t>
            </a:r>
            <a:r>
              <a:rPr lang="ja-JP" altLang="en-US" sz="1400" dirty="0">
                <a:solidFill>
                  <a:srgbClr val="164888"/>
                </a:solidFill>
              </a:rPr>
              <a:t>」</a:t>
            </a:r>
            <a:endParaRPr kumimoji="1" lang="ja-JP" altLang="en-US" sz="1400" dirty="0">
              <a:solidFill>
                <a:srgbClr val="164888"/>
              </a:solidFill>
            </a:endParaRPr>
          </a:p>
        </p:txBody>
      </p:sp>
      <p:pic>
        <p:nvPicPr>
          <p:cNvPr id="71" name="図 7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16768" y="4437264"/>
            <a:ext cx="1645766" cy="1645766"/>
          </a:xfrm>
          <a:prstGeom prst="rect">
            <a:avLst/>
          </a:prstGeom>
        </p:spPr>
      </p:pic>
      <p:sp>
        <p:nvSpPr>
          <p:cNvPr id="72" name="正方形/長方形 71"/>
          <p:cNvSpPr/>
          <p:nvPr/>
        </p:nvSpPr>
        <p:spPr>
          <a:xfrm>
            <a:off x="335871" y="1960638"/>
            <a:ext cx="3320460" cy="791307"/>
          </a:xfrm>
          <a:prstGeom prst="rect">
            <a:avLst/>
          </a:prstGeom>
          <a:solidFill>
            <a:schemeClr val="bg1"/>
          </a:solidFill>
          <a:ln w="28575">
            <a:solidFill>
              <a:srgbClr val="43A2DC"/>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500" dirty="0">
              <a:solidFill>
                <a:schemeClr val="tx1"/>
              </a:solidFill>
              <a:latin typeface="メイリオ" panose="020B0604030504040204" pitchFamily="50" charset="-128"/>
              <a:ea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Hiragino Kaku Gothic Pro W3" charset="-128"/>
              </a:rPr>
              <a:t>「サイボウズ</a:t>
            </a:r>
            <a:r>
              <a:rPr lang="en-US" altLang="ja-JP" sz="1400" dirty="0">
                <a:solidFill>
                  <a:schemeClr val="tx1"/>
                </a:solidFill>
                <a:latin typeface="メイリオ" panose="020B0604030504040204" pitchFamily="50" charset="-128"/>
                <a:ea typeface="メイリオ" panose="020B0604030504040204" pitchFamily="50" charset="-128"/>
                <a:cs typeface="Hiragino Kaku Gothic Pro W3" charset="-128"/>
              </a:rPr>
              <a:t> Office</a:t>
            </a:r>
            <a:r>
              <a:rPr lang="ja-JP" altLang="en-US" sz="1400" dirty="0">
                <a:solidFill>
                  <a:schemeClr val="tx1"/>
                </a:solidFill>
                <a:latin typeface="メイリオ" panose="020B0604030504040204" pitchFamily="50" charset="-128"/>
                <a:ea typeface="メイリオ" panose="020B0604030504040204" pitchFamily="50" charset="-128"/>
                <a:cs typeface="Hiragino Kaku Gothic Pro W3" charset="-128"/>
              </a:rPr>
              <a:t>」の情報が</a:t>
            </a:r>
            <a:r>
              <a:rPr lang="ja-JP" altLang="en-US" sz="1400" b="1" dirty="0">
                <a:solidFill>
                  <a:srgbClr val="E99435"/>
                </a:solidFill>
                <a:latin typeface="メイリオ" panose="020B0604030504040204" pitchFamily="50" charset="-128"/>
                <a:ea typeface="メイリオ" panose="020B0604030504040204" pitchFamily="50" charset="-128"/>
                <a:cs typeface="Hiragino Kaku Gothic Pro W3" charset="-128"/>
              </a:rPr>
              <a:t>リアルタイムに通知</a:t>
            </a:r>
            <a:r>
              <a:rPr lang="ja-JP" altLang="en-US" sz="1400" dirty="0">
                <a:solidFill>
                  <a:schemeClr val="tx1"/>
                </a:solidFill>
                <a:latin typeface="メイリオ" panose="020B0604030504040204" pitchFamily="50" charset="-128"/>
                <a:ea typeface="メイリオ" panose="020B0604030504040204" pitchFamily="50" charset="-128"/>
                <a:cs typeface="Hiragino Kaku Gothic Pro W3" charset="-128"/>
              </a:rPr>
              <a:t>されるので、確認漏れを防ぎます。</a:t>
            </a:r>
          </a:p>
        </p:txBody>
      </p:sp>
      <p:sp>
        <p:nvSpPr>
          <p:cNvPr id="73" name="四角形吹き出し 72"/>
          <p:cNvSpPr/>
          <p:nvPr/>
        </p:nvSpPr>
        <p:spPr>
          <a:xfrm>
            <a:off x="146641" y="4058354"/>
            <a:ext cx="4707956" cy="338948"/>
          </a:xfrm>
          <a:prstGeom prst="wedgeRectCallout">
            <a:avLst>
              <a:gd name="adj1" fmla="val -22949"/>
              <a:gd name="adj2" fmla="val 70651"/>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rgbClr val="164888"/>
                </a:solidFill>
              </a:rPr>
              <a:t>「</a:t>
            </a:r>
            <a:r>
              <a:rPr lang="ja-JP" altLang="en-US" sz="1400" b="1" dirty="0">
                <a:solidFill>
                  <a:srgbClr val="164888"/>
                </a:solidFill>
              </a:rPr>
              <a:t>スマートフォン画面</a:t>
            </a:r>
            <a:r>
              <a:rPr lang="ja-JP" altLang="en-US" sz="1400" dirty="0">
                <a:solidFill>
                  <a:srgbClr val="164888"/>
                </a:solidFill>
              </a:rPr>
              <a:t>」</a:t>
            </a:r>
            <a:endParaRPr kumimoji="1" lang="ja-JP" altLang="en-US" sz="1400" dirty="0">
              <a:solidFill>
                <a:srgbClr val="164888"/>
              </a:solidFill>
            </a:endParaRPr>
          </a:p>
        </p:txBody>
      </p:sp>
      <p:sp>
        <p:nvSpPr>
          <p:cNvPr id="74" name="正方形/長方形 73"/>
          <p:cNvSpPr/>
          <p:nvPr/>
        </p:nvSpPr>
        <p:spPr>
          <a:xfrm>
            <a:off x="234249" y="4497172"/>
            <a:ext cx="3324105" cy="981837"/>
          </a:xfrm>
          <a:prstGeom prst="rect">
            <a:avLst/>
          </a:prstGeom>
          <a:solidFill>
            <a:schemeClr val="bg1"/>
          </a:solidFill>
          <a:ln w="28575">
            <a:solidFill>
              <a:srgbClr val="43A2DC"/>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500" dirty="0">
              <a:solidFill>
                <a:schemeClr val="tx1"/>
              </a:solidFill>
              <a:latin typeface="メイリオ" panose="020B0604030504040204" pitchFamily="50" charset="-128"/>
              <a:ea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Hiragino Kaku Gothic Pro W3" charset="-128"/>
              </a:rPr>
              <a:t>スマートフォンに</a:t>
            </a:r>
            <a:r>
              <a:rPr lang="ja-JP" altLang="en-US" sz="1400" b="1" dirty="0">
                <a:solidFill>
                  <a:srgbClr val="E99435"/>
                </a:solidFill>
                <a:latin typeface="メイリオ" panose="020B0604030504040204" pitchFamily="50" charset="-128"/>
                <a:ea typeface="メイリオ" panose="020B0604030504040204" pitchFamily="50" charset="-128"/>
                <a:cs typeface="Hiragino Kaku Gothic Pro W3" charset="-128"/>
              </a:rPr>
              <a:t>最適化された画面</a:t>
            </a:r>
            <a:r>
              <a:rPr lang="ja-JP" altLang="en-US" sz="1400" dirty="0">
                <a:solidFill>
                  <a:schemeClr val="tx1"/>
                </a:solidFill>
                <a:latin typeface="メイリオ" panose="020B0604030504040204" pitchFamily="50" charset="-128"/>
                <a:ea typeface="メイリオ" panose="020B0604030504040204" pitchFamily="50" charset="-128"/>
                <a:cs typeface="Hiragino Kaku Gothic Pro W3" charset="-128"/>
              </a:rPr>
              <a:t>で「サイボウズ</a:t>
            </a:r>
            <a:r>
              <a:rPr lang="en-US" altLang="ja-JP" sz="1400" dirty="0">
                <a:solidFill>
                  <a:schemeClr val="tx1"/>
                </a:solidFill>
                <a:latin typeface="メイリオ" panose="020B0604030504040204" pitchFamily="50" charset="-128"/>
                <a:ea typeface="メイリオ" panose="020B0604030504040204" pitchFamily="50" charset="-128"/>
                <a:cs typeface="Hiragino Kaku Gothic Pro W3" charset="-128"/>
              </a:rPr>
              <a:t> Office</a:t>
            </a:r>
            <a:r>
              <a:rPr lang="ja-JP" altLang="en-US" sz="1400" dirty="0">
                <a:solidFill>
                  <a:schemeClr val="tx1"/>
                </a:solidFill>
                <a:latin typeface="メイリオ" panose="020B0604030504040204" pitchFamily="50" charset="-128"/>
                <a:ea typeface="メイリオ" panose="020B0604030504040204" pitchFamily="50" charset="-128"/>
                <a:cs typeface="Hiragino Kaku Gothic Pro W3" charset="-128"/>
              </a:rPr>
              <a:t>」を</a:t>
            </a:r>
            <a:r>
              <a:rPr lang="ja-JP" altLang="en-US" sz="1400" dirty="0" smtClean="0">
                <a:solidFill>
                  <a:schemeClr val="tx1"/>
                </a:solidFill>
                <a:latin typeface="メイリオ" panose="020B0604030504040204" pitchFamily="50" charset="-128"/>
                <a:ea typeface="メイリオ" panose="020B0604030504040204" pitchFamily="50" charset="-128"/>
                <a:cs typeface="Hiragino Kaku Gothic Pro W3" charset="-128"/>
              </a:rPr>
              <a:t>使用できます</a:t>
            </a:r>
            <a:r>
              <a:rPr lang="ja-JP" altLang="en-US" sz="1400" dirty="0">
                <a:solidFill>
                  <a:schemeClr val="tx1"/>
                </a:solidFill>
                <a:latin typeface="メイリオ" panose="020B0604030504040204" pitchFamily="50" charset="-128"/>
                <a:ea typeface="メイリオ" panose="020B0604030504040204" pitchFamily="50" charset="-128"/>
                <a:cs typeface="Hiragino Kaku Gothic Pro W3" charset="-128"/>
              </a:rPr>
              <a:t>。</a:t>
            </a:r>
          </a:p>
        </p:txBody>
      </p:sp>
      <p:sp>
        <p:nvSpPr>
          <p:cNvPr id="75" name="テキスト ボックス 74"/>
          <p:cNvSpPr txBox="1"/>
          <p:nvPr/>
        </p:nvSpPr>
        <p:spPr>
          <a:xfrm>
            <a:off x="252227" y="5593774"/>
            <a:ext cx="3200400" cy="484748"/>
          </a:xfrm>
          <a:prstGeom prst="rect">
            <a:avLst/>
          </a:prstGeom>
          <a:noFill/>
        </p:spPr>
        <p:txBody>
          <a:bodyPr wrap="square" rtlCol="0">
            <a:spAutoFit/>
          </a:bodyPr>
          <a:lstStyle/>
          <a:p>
            <a:r>
              <a:rPr lang="ja-JP" altLang="en-US" sz="850" b="1" dirty="0">
                <a:latin typeface="メイリオ" panose="020B0604030504040204" pitchFamily="50" charset="-128"/>
                <a:ea typeface="メイリオ" panose="020B0604030504040204" pitchFamily="50" charset="-128"/>
                <a:cs typeface="Hiragino Kaku Gothic Pro W3" charset="-128"/>
              </a:rPr>
              <a:t>■使用できる「サイボウズ</a:t>
            </a:r>
            <a:r>
              <a:rPr lang="en-US" altLang="ja-JP" sz="850" b="1" dirty="0">
                <a:latin typeface="メイリオ" panose="020B0604030504040204" pitchFamily="50" charset="-128"/>
                <a:ea typeface="メイリオ" panose="020B0604030504040204" pitchFamily="50" charset="-128"/>
                <a:cs typeface="Hiragino Kaku Gothic Pro W3" charset="-128"/>
              </a:rPr>
              <a:t> Office</a:t>
            </a:r>
            <a:r>
              <a:rPr lang="ja-JP" altLang="en-US" sz="850" b="1" dirty="0">
                <a:latin typeface="メイリオ" panose="020B0604030504040204" pitchFamily="50" charset="-128"/>
                <a:ea typeface="メイリオ" panose="020B0604030504040204" pitchFamily="50" charset="-128"/>
                <a:cs typeface="Hiragino Kaku Gothic Pro W3" charset="-128"/>
              </a:rPr>
              <a:t>」の機能</a:t>
            </a:r>
          </a:p>
          <a:p>
            <a:r>
              <a:rPr lang="ja-JP" altLang="en-US" sz="850" dirty="0">
                <a:latin typeface="メイリオ" panose="020B0604030504040204" pitchFamily="50" charset="-128"/>
                <a:ea typeface="メイリオ" panose="020B0604030504040204" pitchFamily="50" charset="-128"/>
                <a:cs typeface="Hiragino Kaku Gothic Pro W3" charset="-128"/>
              </a:rPr>
              <a:t>スケジュール</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メール</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メッセージ</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掲示板</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ワークフロー</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通知</a:t>
            </a:r>
            <a:endParaRPr lang="en-US" altLang="ja-JP" sz="850" dirty="0">
              <a:latin typeface="メイリオ" panose="020B0604030504040204" pitchFamily="50" charset="-128"/>
              <a:ea typeface="メイリオ" panose="020B0604030504040204" pitchFamily="50" charset="-128"/>
              <a:cs typeface="Hiragino Kaku Gothic Pro W3" charset="-128"/>
            </a:endParaRPr>
          </a:p>
        </p:txBody>
      </p:sp>
      <p:sp>
        <p:nvSpPr>
          <p:cNvPr id="76" name="四角形吹き出し 75"/>
          <p:cNvSpPr/>
          <p:nvPr/>
        </p:nvSpPr>
        <p:spPr>
          <a:xfrm>
            <a:off x="5024754" y="4061119"/>
            <a:ext cx="4778247" cy="336183"/>
          </a:xfrm>
          <a:prstGeom prst="wedgeRectCallout">
            <a:avLst>
              <a:gd name="adj1" fmla="val -22949"/>
              <a:gd name="adj2" fmla="val 70651"/>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164888"/>
                </a:solidFill>
              </a:rPr>
              <a:t>「</a:t>
            </a:r>
            <a:r>
              <a:rPr kumimoji="1" lang="ja-JP" altLang="en-US" sz="1400" b="1" dirty="0">
                <a:solidFill>
                  <a:srgbClr val="164888"/>
                </a:solidFill>
              </a:rPr>
              <a:t>ケータイ機能</a:t>
            </a:r>
            <a:r>
              <a:rPr lang="ja-JP" altLang="en-US" sz="1400" dirty="0">
                <a:solidFill>
                  <a:srgbClr val="164888"/>
                </a:solidFill>
              </a:rPr>
              <a:t>」</a:t>
            </a:r>
            <a:endParaRPr kumimoji="1" lang="ja-JP" altLang="en-US" sz="1400" dirty="0">
              <a:solidFill>
                <a:srgbClr val="164888"/>
              </a:solidFill>
            </a:endParaRPr>
          </a:p>
        </p:txBody>
      </p:sp>
      <p:sp>
        <p:nvSpPr>
          <p:cNvPr id="77" name="正方形/長方形 76"/>
          <p:cNvSpPr/>
          <p:nvPr/>
        </p:nvSpPr>
        <p:spPr>
          <a:xfrm>
            <a:off x="5153992" y="4518043"/>
            <a:ext cx="3320460" cy="981837"/>
          </a:xfrm>
          <a:prstGeom prst="rect">
            <a:avLst/>
          </a:prstGeom>
          <a:solidFill>
            <a:schemeClr val="bg1"/>
          </a:solidFill>
          <a:ln w="28575">
            <a:solidFill>
              <a:srgbClr val="43A2DC"/>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smtClean="0">
                <a:solidFill>
                  <a:srgbClr val="E99435"/>
                </a:solidFill>
                <a:latin typeface="+mn-ea"/>
                <a:cs typeface="Hiragino Kaku Gothic Pro W3" charset="-128"/>
              </a:rPr>
              <a:t>携帯電話からでも</a:t>
            </a:r>
            <a:r>
              <a:rPr lang="ja-JP" altLang="en-US" sz="1400" b="1" dirty="0">
                <a:solidFill>
                  <a:srgbClr val="E99435"/>
                </a:solidFill>
                <a:latin typeface="+mn-ea"/>
                <a:cs typeface="Hiragino Kaku Gothic Pro W3" charset="-128"/>
              </a:rPr>
              <a:t>最適化された画面</a:t>
            </a:r>
            <a:r>
              <a:rPr lang="ja-JP" altLang="en-US" sz="1400" dirty="0">
                <a:solidFill>
                  <a:schemeClr val="tx1"/>
                </a:solidFill>
                <a:latin typeface="+mn-ea"/>
                <a:cs typeface="Hiragino Kaku Gothic Pro W3" charset="-128"/>
              </a:rPr>
              <a:t>で「サイボウズ</a:t>
            </a:r>
            <a:r>
              <a:rPr lang="en-US" altLang="ja-JP" sz="1400" dirty="0">
                <a:solidFill>
                  <a:schemeClr val="tx1"/>
                </a:solidFill>
                <a:latin typeface="+mn-ea"/>
                <a:cs typeface="Hiragino Kaku Gothic Pro W3" charset="-128"/>
              </a:rPr>
              <a:t> </a:t>
            </a:r>
            <a:r>
              <a:rPr lang="en-US" altLang="ja-JP" sz="1400" dirty="0" smtClean="0">
                <a:solidFill>
                  <a:schemeClr val="tx1"/>
                </a:solidFill>
                <a:latin typeface="+mn-ea"/>
                <a:cs typeface="Hiragino Kaku Gothic Pro W3" charset="-128"/>
              </a:rPr>
              <a:t>Office</a:t>
            </a:r>
            <a:r>
              <a:rPr lang="ja-JP" altLang="en-US" sz="1400" dirty="0" smtClean="0">
                <a:solidFill>
                  <a:schemeClr val="tx1"/>
                </a:solidFill>
                <a:latin typeface="+mn-ea"/>
                <a:cs typeface="Hiragino Kaku Gothic Pro W3" charset="-128"/>
              </a:rPr>
              <a:t>」</a:t>
            </a:r>
            <a:r>
              <a:rPr lang="ja-JP" altLang="en-US" sz="1400" dirty="0">
                <a:solidFill>
                  <a:schemeClr val="tx1"/>
                </a:solidFill>
                <a:latin typeface="+mn-ea"/>
                <a:cs typeface="Hiragino Kaku Gothic Pro W3" charset="-128"/>
              </a:rPr>
              <a:t>をご利用いただけます。</a:t>
            </a:r>
          </a:p>
        </p:txBody>
      </p:sp>
      <p:sp>
        <p:nvSpPr>
          <p:cNvPr id="78" name="テキスト ボックス 77"/>
          <p:cNvSpPr txBox="1"/>
          <p:nvPr/>
        </p:nvSpPr>
        <p:spPr>
          <a:xfrm>
            <a:off x="5102839" y="5605620"/>
            <a:ext cx="3791779" cy="484748"/>
          </a:xfrm>
          <a:prstGeom prst="rect">
            <a:avLst/>
          </a:prstGeom>
          <a:noFill/>
        </p:spPr>
        <p:txBody>
          <a:bodyPr wrap="square" rtlCol="0">
            <a:spAutoFit/>
          </a:bodyPr>
          <a:lstStyle/>
          <a:p>
            <a:r>
              <a:rPr lang="ja-JP" altLang="en-US" sz="850" b="1" dirty="0">
                <a:latin typeface="メイリオ" panose="020B0604030504040204" pitchFamily="50" charset="-128"/>
                <a:ea typeface="メイリオ" panose="020B0604030504040204" pitchFamily="50" charset="-128"/>
                <a:cs typeface="Hiragino Kaku Gothic Pro W3" charset="-128"/>
              </a:rPr>
              <a:t>■使用できる「サイボウズ</a:t>
            </a:r>
            <a:r>
              <a:rPr lang="en-US" altLang="ja-JP" sz="850" b="1" dirty="0">
                <a:latin typeface="メイリオ" panose="020B0604030504040204" pitchFamily="50" charset="-128"/>
                <a:ea typeface="メイリオ" panose="020B0604030504040204" pitchFamily="50" charset="-128"/>
                <a:cs typeface="Hiragino Kaku Gothic Pro W3" charset="-128"/>
              </a:rPr>
              <a:t> Office</a:t>
            </a:r>
            <a:r>
              <a:rPr lang="ja-JP" altLang="en-US" sz="850" b="1" dirty="0">
                <a:latin typeface="メイリオ" panose="020B0604030504040204" pitchFamily="50" charset="-128"/>
                <a:ea typeface="メイリオ" panose="020B0604030504040204" pitchFamily="50" charset="-128"/>
                <a:cs typeface="Hiragino Kaku Gothic Pro W3" charset="-128"/>
              </a:rPr>
              <a:t>」の機能</a:t>
            </a:r>
          </a:p>
          <a:p>
            <a:r>
              <a:rPr lang="ja-JP" altLang="en-US" sz="850" dirty="0">
                <a:latin typeface="メイリオ" panose="020B0604030504040204" pitchFamily="50" charset="-128"/>
                <a:ea typeface="メイリオ" panose="020B0604030504040204" pitchFamily="50" charset="-128"/>
                <a:cs typeface="Hiragino Kaku Gothic Pro W3" charset="-128"/>
              </a:rPr>
              <a:t>スケジュール・施設予約</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メッセージ</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掲示板</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ワークフロー</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電話メモ</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smtClean="0">
                <a:latin typeface="メイリオ" panose="020B0604030504040204" pitchFamily="50" charset="-128"/>
                <a:ea typeface="メイリオ" panose="020B0604030504040204" pitchFamily="50" charset="-128"/>
                <a:cs typeface="Hiragino Kaku Gothic Pro W3" charset="-128"/>
              </a:rPr>
              <a:t>アドレス帳</a:t>
            </a:r>
            <a:r>
              <a:rPr lang="ja-JP" altLang="en-US" sz="850" dirty="0">
                <a:latin typeface="メイリオ" panose="020B0604030504040204" pitchFamily="50" charset="-128"/>
                <a:ea typeface="メイリオ" panose="020B0604030504040204" pitchFamily="50" charset="-128"/>
                <a:cs typeface="Hiragino Kaku Gothic Pro W3" charset="-128"/>
              </a:rPr>
              <a:t> </a:t>
            </a:r>
            <a:r>
              <a:rPr lang="en-US" altLang="ja-JP" sz="850" dirty="0" smtClean="0">
                <a:latin typeface="メイリオ" panose="020B0604030504040204" pitchFamily="50" charset="-128"/>
                <a:ea typeface="メイリオ" panose="020B0604030504040204" pitchFamily="50" charset="-128"/>
                <a:cs typeface="Hiragino Kaku Gothic Pro W3" charset="-128"/>
              </a:rPr>
              <a:t>/ </a:t>
            </a:r>
            <a:r>
              <a:rPr lang="ja-JP" altLang="en-US" sz="850" dirty="0" smtClean="0">
                <a:latin typeface="メイリオ" panose="020B0604030504040204" pitchFamily="50" charset="-128"/>
                <a:ea typeface="メイリオ" panose="020B0604030504040204" pitchFamily="50" charset="-128"/>
                <a:cs typeface="Hiragino Kaku Gothic Pro W3" charset="-128"/>
              </a:rPr>
              <a:t>報告書</a:t>
            </a:r>
            <a:r>
              <a:rPr lang="en-US" altLang="ja-JP" sz="850" dirty="0" smtClean="0">
                <a:latin typeface="メイリオ" panose="020B0604030504040204" pitchFamily="50" charset="-128"/>
                <a:ea typeface="メイリオ" panose="020B0604030504040204" pitchFamily="50" charset="-128"/>
                <a:cs typeface="Hiragino Kaku Gothic Pro W3" charset="-128"/>
              </a:rPr>
              <a:t> </a:t>
            </a:r>
            <a:r>
              <a:rPr lang="en-US" altLang="ja-JP" sz="850" dirty="0">
                <a:latin typeface="メイリオ" panose="020B0604030504040204" pitchFamily="50" charset="-128"/>
                <a:ea typeface="メイリオ" panose="020B0604030504040204" pitchFamily="50" charset="-128"/>
                <a:cs typeface="Hiragino Kaku Gothic Pro W3" charset="-128"/>
              </a:rPr>
              <a:t>/ </a:t>
            </a:r>
            <a:r>
              <a:rPr lang="ja-JP" altLang="en-US" sz="850" dirty="0">
                <a:latin typeface="メイリオ" panose="020B0604030504040204" pitchFamily="50" charset="-128"/>
                <a:ea typeface="メイリオ" panose="020B0604030504040204" pitchFamily="50" charset="-128"/>
                <a:cs typeface="Hiragino Kaku Gothic Pro W3" charset="-128"/>
              </a:rPr>
              <a:t>プロジェクト</a:t>
            </a:r>
            <a:r>
              <a:rPr lang="en-US" altLang="ja-JP" sz="850" dirty="0">
                <a:latin typeface="メイリオ" panose="020B0604030504040204" pitchFamily="50" charset="-128"/>
                <a:ea typeface="メイリオ" panose="020B0604030504040204" pitchFamily="50" charset="-128"/>
                <a:cs typeface="Hiragino Kaku Gothic Pro W3" charset="-128"/>
              </a:rPr>
              <a:t> / </a:t>
            </a:r>
            <a:r>
              <a:rPr lang="ja-JP" altLang="en-US" sz="850" dirty="0">
                <a:latin typeface="メイリオ" panose="020B0604030504040204" pitchFamily="50" charset="-128"/>
                <a:ea typeface="メイリオ" panose="020B0604030504040204" pitchFamily="50" charset="-128"/>
                <a:cs typeface="Hiragino Kaku Gothic Pro W3" charset="-128"/>
              </a:rPr>
              <a:t>カスタムアプリ</a:t>
            </a:r>
          </a:p>
        </p:txBody>
      </p:sp>
      <p:pic>
        <p:nvPicPr>
          <p:cNvPr id="79" name="図 78"/>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5400000">
            <a:off x="7983953" y="2264742"/>
            <a:ext cx="2130588" cy="1215856"/>
          </a:xfrm>
          <a:prstGeom prst="rect">
            <a:avLst/>
          </a:prstGeom>
        </p:spPr>
      </p:pic>
      <p:pic>
        <p:nvPicPr>
          <p:cNvPr id="80" name="図 79"/>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647719" y="2134958"/>
            <a:ext cx="797732" cy="1418900"/>
          </a:xfrm>
          <a:prstGeom prst="rect">
            <a:avLst/>
          </a:prstGeom>
        </p:spPr>
      </p:pic>
      <p:pic>
        <p:nvPicPr>
          <p:cNvPr id="82" name="図 81"/>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5400000">
            <a:off x="3181374" y="4743938"/>
            <a:ext cx="2130588" cy="1215856"/>
          </a:xfrm>
          <a:prstGeom prst="rect">
            <a:avLst/>
          </a:prstGeom>
        </p:spPr>
      </p:pic>
      <p:pic>
        <p:nvPicPr>
          <p:cNvPr id="83" name="図 82"/>
          <p:cNvPicPr>
            <a:picLocks noChangeAspect="1"/>
          </p:cNvPicPr>
          <p:nvPr/>
        </p:nvPicPr>
        <p:blipFill>
          <a:blip r:embed="rId7"/>
          <a:stretch>
            <a:fillRect/>
          </a:stretch>
        </p:blipFill>
        <p:spPr>
          <a:xfrm>
            <a:off x="3857750" y="4670678"/>
            <a:ext cx="779908" cy="1361452"/>
          </a:xfrm>
          <a:prstGeom prst="rect">
            <a:avLst/>
          </a:prstGeom>
        </p:spPr>
      </p:pic>
      <p:sp>
        <p:nvSpPr>
          <p:cNvPr id="86" name="テキスト ボックス 17"/>
          <p:cNvSpPr txBox="1">
            <a:spLocks noChangeArrowheads="1"/>
          </p:cNvSpPr>
          <p:nvPr/>
        </p:nvSpPr>
        <p:spPr bwMode="auto">
          <a:xfrm>
            <a:off x="707400" y="6258157"/>
            <a:ext cx="6873614" cy="46166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「サイボウズ </a:t>
            </a:r>
            <a:r>
              <a:rPr lang="en-US" altLang="ja-JP" sz="800" dirty="0">
                <a:latin typeface="メイリオ" panose="020B0604030504040204" pitchFamily="50" charset="-128"/>
                <a:ea typeface="メイリオ" panose="020B0604030504040204" pitchFamily="50" charset="-128"/>
              </a:rPr>
              <a:t>Office </a:t>
            </a:r>
            <a:r>
              <a:rPr lang="ja-JP" altLang="en-US" sz="800" dirty="0">
                <a:latin typeface="メイリオ" panose="020B0604030504040204" pitchFamily="50" charset="-128"/>
                <a:ea typeface="メイリオ" panose="020B0604030504040204" pitchFamily="50" charset="-128"/>
              </a:rPr>
              <a:t>新着通知」は、クラウド版「サイボウズ </a:t>
            </a:r>
            <a:r>
              <a:rPr lang="en-US" altLang="ja-JP" sz="800" dirty="0">
                <a:latin typeface="メイリオ" panose="020B0604030504040204" pitchFamily="50" charset="-128"/>
                <a:ea typeface="メイリオ" panose="020B0604030504040204" pitchFamily="50" charset="-128"/>
              </a:rPr>
              <a:t>Office</a:t>
            </a:r>
            <a:r>
              <a:rPr lang="ja-JP" altLang="en-US" sz="800" dirty="0">
                <a:latin typeface="メイリオ" panose="020B0604030504040204" pitchFamily="50" charset="-128"/>
                <a:ea typeface="メイリオ" panose="020B0604030504040204" pitchFamily="50" charset="-128"/>
              </a:rPr>
              <a:t>」でご利用いただける機能です。</a:t>
            </a:r>
            <a:endParaRPr lang="en-US" altLang="ja-JP" sz="800" dirty="0">
              <a:latin typeface="メイリオ" panose="020B0604030504040204" pitchFamily="50" charset="-128"/>
              <a:ea typeface="メイリオ" panose="020B0604030504040204" pitchFamily="50" charset="-128"/>
            </a:endParaRPr>
          </a:p>
          <a:p>
            <a:pPr eaLnBrk="1" hangingPunct="1"/>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パッケージ版で「サイボウズ </a:t>
            </a:r>
            <a:r>
              <a:rPr lang="en-US" altLang="ja-JP" sz="800" dirty="0">
                <a:latin typeface="メイリオ" panose="020B0604030504040204" pitchFamily="50" charset="-128"/>
                <a:ea typeface="メイリオ" panose="020B0604030504040204" pitchFamily="50" charset="-128"/>
              </a:rPr>
              <a:t>KUNAI</a:t>
            </a:r>
            <a:r>
              <a:rPr lang="ja-JP" altLang="en-US" sz="800" dirty="0">
                <a:latin typeface="メイリオ" panose="020B0604030504040204" pitchFamily="50" charset="-128"/>
                <a:ea typeface="メイリオ" panose="020B0604030504040204" pitchFamily="50" charset="-128"/>
              </a:rPr>
              <a:t>」および「スマートフォン画面」をご利用になる場合は、「サービスライセンス」のご購入が必要です。</a:t>
            </a:r>
            <a:endParaRPr lang="en-US" altLang="ja-JP" sz="800" dirty="0">
              <a:latin typeface="メイリオ" panose="020B0604030504040204" pitchFamily="50" charset="-128"/>
              <a:ea typeface="メイリオ" panose="020B0604030504040204" pitchFamily="50" charset="-128"/>
            </a:endParaRPr>
          </a:p>
          <a:p>
            <a:pPr eaLnBrk="1" hangingPunct="1"/>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カスタムアプリ機能はプレミアムコースをご契約中のお客様に提供するサービスです。</a:t>
            </a:r>
          </a:p>
        </p:txBody>
      </p:sp>
      <p:sp>
        <p:nvSpPr>
          <p:cNvPr id="18" name="テキスト ボックス 21"/>
          <p:cNvSpPr txBox="1">
            <a:spLocks noChangeArrowheads="1"/>
          </p:cNvSpPr>
          <p:nvPr/>
        </p:nvSpPr>
        <p:spPr bwMode="auto">
          <a:xfrm>
            <a:off x="79662" y="1126174"/>
            <a:ext cx="9723339"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pPr>
            <a:r>
              <a:rPr lang="ja-JP" altLang="en-US" sz="1800" b="1" smtClean="0">
                <a:latin typeface="+mn-ea"/>
                <a:ea typeface="+mn-ea"/>
              </a:rPr>
              <a:t>スマートフォンや携帯電話から</a:t>
            </a:r>
            <a:r>
              <a:rPr lang="ja-JP" altLang="en-US" sz="1800" b="1" dirty="0">
                <a:latin typeface="+mn-ea"/>
                <a:ea typeface="+mn-ea"/>
              </a:rPr>
              <a:t>利用する場合、利用方法をお選びいただけます。</a:t>
            </a:r>
            <a:endParaRPr lang="en-US" altLang="ja-JP" sz="1800" b="1" dirty="0">
              <a:latin typeface="+mn-ea"/>
              <a:ea typeface="+mn-ea"/>
            </a:endParaRPr>
          </a:p>
        </p:txBody>
      </p:sp>
      <p:sp>
        <p:nvSpPr>
          <p:cNvPr id="33" name="テキスト ボックス 32"/>
          <p:cNvSpPr txBox="1"/>
          <p:nvPr/>
        </p:nvSpPr>
        <p:spPr>
          <a:xfrm>
            <a:off x="275526" y="2783326"/>
            <a:ext cx="3789398" cy="1269578"/>
          </a:xfrm>
          <a:prstGeom prst="rect">
            <a:avLst/>
          </a:prstGeom>
          <a:noFill/>
        </p:spPr>
        <p:txBody>
          <a:bodyPr wrap="square" rtlCol="0">
            <a:spAutoFit/>
          </a:bodyPr>
          <a:lstStyle/>
          <a:p>
            <a:r>
              <a:rPr lang="ja-JP" altLang="en-US" sz="850" b="1" dirty="0"/>
              <a:t>■アプリで確認できる通知一覧</a:t>
            </a:r>
            <a:r>
              <a:rPr lang="ja-JP" altLang="en-US" sz="850" dirty="0"/>
              <a:t/>
            </a:r>
            <a:br>
              <a:rPr lang="ja-JP" altLang="en-US" sz="850" dirty="0"/>
            </a:br>
            <a:r>
              <a:rPr lang="ja-JP" altLang="en-US" sz="850" dirty="0"/>
              <a:t>未読通知 </a:t>
            </a:r>
            <a:r>
              <a:rPr lang="en-US" altLang="ja-JP" sz="850" dirty="0"/>
              <a:t>/ </a:t>
            </a:r>
            <a:r>
              <a:rPr lang="ja-JP" altLang="en-US" sz="850" dirty="0"/>
              <a:t>既読通知 </a:t>
            </a:r>
            <a:r>
              <a:rPr lang="en-US" altLang="ja-JP" sz="850" dirty="0"/>
              <a:t>/ </a:t>
            </a:r>
            <a:r>
              <a:rPr lang="ja-JP" altLang="en-US" sz="850" dirty="0"/>
              <a:t>リアクション通知</a:t>
            </a:r>
            <a:endParaRPr lang="en-US" altLang="ja-JP" sz="850" dirty="0"/>
          </a:p>
          <a:p>
            <a:r>
              <a:rPr lang="ja-JP" altLang="en-US" sz="850" b="1" dirty="0"/>
              <a:t>■今日、明日の予定のプッシュ通知</a:t>
            </a:r>
            <a:endParaRPr lang="en-US" altLang="ja-JP" sz="850" b="1" dirty="0"/>
          </a:p>
          <a:p>
            <a:r>
              <a:rPr lang="ja-JP" altLang="en-US" sz="850" dirty="0"/>
              <a:t>予め設定した時間に、今日、明日の予定概要をプッシュ</a:t>
            </a:r>
            <a:r>
              <a:rPr lang="ja-JP" altLang="en-US" sz="850" dirty="0" smtClean="0"/>
              <a:t>通知</a:t>
            </a:r>
            <a:endParaRPr lang="en-US" altLang="ja-JP" sz="850" dirty="0"/>
          </a:p>
          <a:p>
            <a:r>
              <a:rPr lang="ja-JP" altLang="en-US" sz="850" b="1" dirty="0" smtClean="0"/>
              <a:t>■予定開始前のプッシュ通知</a:t>
            </a:r>
            <a:endParaRPr lang="en-US" altLang="ja-JP" sz="850" b="1" dirty="0" smtClean="0"/>
          </a:p>
          <a:p>
            <a:r>
              <a:rPr lang="ja-JP" altLang="en-US" sz="850" dirty="0" smtClean="0"/>
              <a:t>予定の開始時間前に概要をプッシュ通知</a:t>
            </a:r>
            <a:r>
              <a:rPr lang="ja-JP" altLang="en-US" sz="850" dirty="0"/>
              <a:t/>
            </a:r>
            <a:br>
              <a:rPr lang="ja-JP" altLang="en-US" sz="850" dirty="0"/>
            </a:br>
            <a:r>
              <a:rPr lang="ja-JP" altLang="en-US" sz="850" b="1" dirty="0"/>
              <a:t>■アプリで受信できるプッシュ通知</a:t>
            </a:r>
            <a:r>
              <a:rPr lang="ja-JP" altLang="en-US" sz="850" dirty="0"/>
              <a:t/>
            </a:r>
            <a:br>
              <a:rPr lang="ja-JP" altLang="en-US" sz="850" dirty="0"/>
            </a:br>
            <a:r>
              <a:rPr lang="ja-JP" altLang="en-US" sz="850" dirty="0"/>
              <a:t>スケジュールの新規登録 </a:t>
            </a:r>
            <a:r>
              <a:rPr lang="en-US" altLang="ja-JP" sz="850" dirty="0"/>
              <a:t>/ </a:t>
            </a:r>
            <a:r>
              <a:rPr lang="ja-JP" altLang="en-US" sz="850" dirty="0"/>
              <a:t>メッセージの受信 </a:t>
            </a:r>
            <a:r>
              <a:rPr lang="en-US" altLang="ja-JP" sz="850" dirty="0"/>
              <a:t>/ </a:t>
            </a:r>
            <a:r>
              <a:rPr lang="ja-JP" altLang="en-US" sz="850" dirty="0"/>
              <a:t>電話メモの</a:t>
            </a:r>
            <a:r>
              <a:rPr lang="ja-JP" altLang="en-US" sz="850" dirty="0" smtClean="0"/>
              <a:t>受信</a:t>
            </a:r>
            <a:endParaRPr lang="en-US" altLang="ja-JP" sz="850" dirty="0" smtClean="0"/>
          </a:p>
          <a:p>
            <a:r>
              <a:rPr lang="ja-JP" altLang="en-US" sz="850" dirty="0" smtClean="0"/>
              <a:t>ワークフロー</a:t>
            </a:r>
            <a:r>
              <a:rPr lang="ja-JP" altLang="en-US" sz="850" dirty="0"/>
              <a:t>の受信 </a:t>
            </a:r>
            <a:r>
              <a:rPr lang="en-US" altLang="ja-JP" sz="850" dirty="0"/>
              <a:t>/ </a:t>
            </a:r>
            <a:r>
              <a:rPr lang="ja-JP" altLang="en-US" sz="850" dirty="0" smtClean="0"/>
              <a:t>カスタムアプリ</a:t>
            </a:r>
            <a:r>
              <a:rPr lang="ja-JP" altLang="en-US" sz="850" dirty="0"/>
              <a:t>の更新通知 </a:t>
            </a:r>
            <a:r>
              <a:rPr lang="en-US" altLang="ja-JP" sz="850" dirty="0"/>
              <a:t>/ </a:t>
            </a:r>
            <a:r>
              <a:rPr lang="ja-JP" altLang="en-US" sz="850" dirty="0"/>
              <a:t>自分宛のコメント</a:t>
            </a:r>
            <a:endParaRPr lang="en-US" altLang="ja-JP" sz="850" dirty="0">
              <a:latin typeface="メイリオ" panose="020B0604030504040204" pitchFamily="50" charset="-128"/>
              <a:ea typeface="メイリオ" panose="020B0604030504040204" pitchFamily="50" charset="-128"/>
              <a:cs typeface="Hiragino Kaku Gothic Pro W3" charset="-128"/>
            </a:endParaRPr>
          </a:p>
        </p:txBody>
      </p:sp>
      <p:grpSp>
        <p:nvGrpSpPr>
          <p:cNvPr id="34" name="図形グループ 33"/>
          <p:cNvGrpSpPr/>
          <p:nvPr/>
        </p:nvGrpSpPr>
        <p:grpSpPr>
          <a:xfrm>
            <a:off x="2016429" y="347026"/>
            <a:ext cx="289512" cy="507322"/>
            <a:chOff x="8705675" y="5866572"/>
            <a:chExt cx="289512" cy="507322"/>
          </a:xfrm>
        </p:grpSpPr>
        <p:pic>
          <p:nvPicPr>
            <p:cNvPr id="35" name="図 34"/>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5400000">
              <a:off x="8596770" y="5975477"/>
              <a:ext cx="507322" cy="289512"/>
            </a:xfrm>
            <a:prstGeom prst="rect">
              <a:avLst/>
            </a:prstGeom>
          </p:spPr>
        </p:pic>
        <p:pic>
          <p:nvPicPr>
            <p:cNvPr id="36" name="図 35"/>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760241" y="5959817"/>
              <a:ext cx="176400" cy="302801"/>
            </a:xfrm>
            <a:prstGeom prst="rect">
              <a:avLst/>
            </a:prstGeom>
          </p:spPr>
        </p:pic>
      </p:grpSp>
      <p:pic>
        <p:nvPicPr>
          <p:cNvPr id="2" name="図 1"/>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857750" y="4682562"/>
            <a:ext cx="779908" cy="1387198"/>
          </a:xfrm>
          <a:prstGeom prst="rect">
            <a:avLst/>
          </a:prstGeom>
        </p:spPr>
      </p:pic>
      <p:grpSp>
        <p:nvGrpSpPr>
          <p:cNvPr id="37" name="図形グループ 36"/>
          <p:cNvGrpSpPr>
            <a:grpSpLocks noChangeAspect="1"/>
          </p:cNvGrpSpPr>
          <p:nvPr/>
        </p:nvGrpSpPr>
        <p:grpSpPr>
          <a:xfrm>
            <a:off x="3627495" y="1861386"/>
            <a:ext cx="1236291" cy="2166396"/>
            <a:chOff x="8705675" y="5866572"/>
            <a:chExt cx="289512" cy="507322"/>
          </a:xfrm>
        </p:grpSpPr>
        <p:pic>
          <p:nvPicPr>
            <p:cNvPr id="38" name="図 37"/>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5400000">
              <a:off x="8596770" y="5975477"/>
              <a:ext cx="507322" cy="289512"/>
            </a:xfrm>
            <a:prstGeom prst="rect">
              <a:avLst/>
            </a:prstGeom>
          </p:spPr>
        </p:pic>
        <p:pic>
          <p:nvPicPr>
            <p:cNvPr id="39" name="図 38"/>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8760920" y="5959764"/>
              <a:ext cx="180349" cy="319890"/>
            </a:xfrm>
            <a:prstGeom prst="rect">
              <a:avLst/>
            </a:prstGeom>
          </p:spPr>
        </p:pic>
      </p:grpSp>
    </p:spTree>
    <p:extLst>
      <p:ext uri="{BB962C8B-B14F-4D97-AF65-F5344CB8AC3E}">
        <p14:creationId xmlns:p14="http://schemas.microsoft.com/office/powerpoint/2010/main" val="2432003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5" y="273679"/>
            <a:ext cx="2759165"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600" b="1" dirty="0" err="1">
                <a:solidFill>
                  <a:schemeClr val="accent1">
                    <a:lumMod val="50000"/>
                  </a:schemeClr>
                </a:solidFill>
              </a:rPr>
              <a:t>Cybozu</a:t>
            </a:r>
            <a:r>
              <a:rPr lang="en-US" altLang="ja-JP" sz="1600" b="1" dirty="0">
                <a:solidFill>
                  <a:schemeClr val="accent1">
                    <a:lumMod val="50000"/>
                  </a:schemeClr>
                </a:solidFill>
              </a:rPr>
              <a:t> Desktop</a:t>
            </a:r>
            <a:endParaRPr kumimoji="1" lang="ja-JP" altLang="en-US" sz="1600" b="1" dirty="0">
              <a:solidFill>
                <a:schemeClr val="accent1">
                  <a:lumMod val="50000"/>
                </a:schemeClr>
              </a:solidFill>
            </a:endParaRPr>
          </a:p>
        </p:txBody>
      </p:sp>
      <p:pic>
        <p:nvPicPr>
          <p:cNvPr id="4" name="図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129045" y="340177"/>
            <a:ext cx="744898" cy="458028"/>
          </a:xfrm>
          <a:prstGeom prst="rect">
            <a:avLst/>
          </a:prstGeom>
        </p:spPr>
      </p:pic>
      <p:sp>
        <p:nvSpPr>
          <p:cNvPr id="12" name="テキスト ボックス 21"/>
          <p:cNvSpPr txBox="1">
            <a:spLocks noChangeArrowheads="1"/>
          </p:cNvSpPr>
          <p:nvPr/>
        </p:nvSpPr>
        <p:spPr bwMode="auto">
          <a:xfrm>
            <a:off x="182661" y="1159339"/>
            <a:ext cx="9723339"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800" b="1" dirty="0">
                <a:latin typeface="+mn-ea"/>
                <a:ea typeface="+mn-ea"/>
              </a:rPr>
              <a:t>「サイボウズ </a:t>
            </a:r>
            <a:r>
              <a:rPr lang="en-US" altLang="ja-JP" sz="1800" b="1" dirty="0">
                <a:latin typeface="+mn-ea"/>
                <a:ea typeface="+mn-ea"/>
              </a:rPr>
              <a:t>Office</a:t>
            </a:r>
            <a:r>
              <a:rPr lang="ja-JP" altLang="en-US" sz="1800" b="1" dirty="0">
                <a:latin typeface="+mn-ea"/>
                <a:ea typeface="+mn-ea"/>
              </a:rPr>
              <a:t>」の新着情報をデスクトップでお知らせするアプリケーションです。</a:t>
            </a:r>
            <a:endParaRPr lang="en-US" altLang="ja-JP" sz="1800" b="1" dirty="0">
              <a:latin typeface="+mn-ea"/>
              <a:ea typeface="+mn-ea"/>
            </a:endParaRPr>
          </a:p>
          <a:p>
            <a:pPr eaLnBrk="1" hangingPunct="1">
              <a:lnSpc>
                <a:spcPct val="120000"/>
              </a:lnSpc>
            </a:pPr>
            <a:r>
              <a:rPr lang="ja-JP" altLang="en-US" sz="1800" b="1" dirty="0">
                <a:latin typeface="+mn-ea"/>
                <a:ea typeface="+mn-ea"/>
              </a:rPr>
              <a:t>ポップアップで表示できるので、他の作業をしていても、会議の予定や新着情報を見逃す</a:t>
            </a:r>
            <a:endParaRPr lang="en-US" altLang="ja-JP" sz="1800" b="1" dirty="0">
              <a:latin typeface="+mn-ea"/>
              <a:ea typeface="+mn-ea"/>
            </a:endParaRPr>
          </a:p>
          <a:p>
            <a:pPr eaLnBrk="1" hangingPunct="1">
              <a:lnSpc>
                <a:spcPct val="120000"/>
              </a:lnSpc>
            </a:pPr>
            <a:r>
              <a:rPr lang="ja-JP" altLang="en-US" sz="1800" b="1" dirty="0">
                <a:latin typeface="+mn-ea"/>
                <a:ea typeface="+mn-ea"/>
              </a:rPr>
              <a:t>ことがありません。</a:t>
            </a:r>
            <a:endParaRPr lang="en-US" altLang="ja-JP" sz="1800" b="1" dirty="0">
              <a:latin typeface="+mn-ea"/>
              <a:ea typeface="+mn-ea"/>
            </a:endParaRPr>
          </a:p>
        </p:txBody>
      </p:sp>
      <p:pic>
        <p:nvPicPr>
          <p:cNvPr id="13" name="図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2895" y="2803615"/>
            <a:ext cx="4539071" cy="2791015"/>
          </a:xfrm>
          <a:prstGeom prst="rect">
            <a:avLst/>
          </a:prstGeom>
        </p:spPr>
      </p:pic>
      <p:sp>
        <p:nvSpPr>
          <p:cNvPr id="14" name="角丸四角形 13"/>
          <p:cNvSpPr/>
          <p:nvPr/>
        </p:nvSpPr>
        <p:spPr>
          <a:xfrm>
            <a:off x="5302165" y="2530151"/>
            <a:ext cx="4212531" cy="735564"/>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b="1" dirty="0">
                <a:solidFill>
                  <a:schemeClr val="tx2">
                    <a:lumMod val="50000"/>
                  </a:schemeClr>
                </a:solidFill>
              </a:rPr>
              <a:t>　</a:t>
            </a:r>
            <a:r>
              <a:rPr lang="ja-JP" altLang="en-US" sz="1400" b="1" dirty="0" smtClean="0">
                <a:solidFill>
                  <a:schemeClr val="tx2">
                    <a:lumMod val="50000"/>
                  </a:schemeClr>
                </a:solidFill>
              </a:rPr>
              <a:t>１</a:t>
            </a:r>
            <a:r>
              <a:rPr lang="ja-JP" altLang="en-US" sz="1400" b="1" dirty="0">
                <a:solidFill>
                  <a:schemeClr val="tx2">
                    <a:lumMod val="50000"/>
                  </a:schemeClr>
                </a:solidFill>
              </a:rPr>
              <a:t>：予定のリマインドを受け取れる</a:t>
            </a:r>
            <a:endParaRPr kumimoji="1" lang="ja-JP" altLang="en-US" sz="1400" b="1" dirty="0">
              <a:solidFill>
                <a:schemeClr val="tx2">
                  <a:lumMod val="50000"/>
                </a:schemeClr>
              </a:solidFill>
            </a:endParaRPr>
          </a:p>
        </p:txBody>
      </p:sp>
      <p:sp>
        <p:nvSpPr>
          <p:cNvPr id="15" name="テキスト ボックス 14"/>
          <p:cNvSpPr txBox="1"/>
          <p:nvPr/>
        </p:nvSpPr>
        <p:spPr>
          <a:xfrm>
            <a:off x="899555" y="5894685"/>
            <a:ext cx="6197931" cy="461665"/>
          </a:xfrm>
          <a:prstGeom prst="rect">
            <a:avLst/>
          </a:prstGeom>
          <a:noFill/>
        </p:spPr>
        <p:txBody>
          <a:bodyPr wrap="square" rtlCol="0">
            <a:spAutoFit/>
          </a:bodyPr>
          <a:lstStyle/>
          <a:p>
            <a:r>
              <a:rPr kumimoji="1" lang="ja-JP" altLang="en-US" sz="1200" dirty="0"/>
              <a:t>■</a:t>
            </a:r>
            <a:r>
              <a:rPr lang="ja-JP" altLang="en-US" sz="1200" dirty="0"/>
              <a:t>「</a:t>
            </a:r>
            <a:r>
              <a:rPr lang="en-US" altLang="ja-JP" sz="1200" dirty="0" err="1"/>
              <a:t>Cybozu</a:t>
            </a:r>
            <a:r>
              <a:rPr lang="en-US" altLang="ja-JP" sz="1200" dirty="0"/>
              <a:t> Desktop</a:t>
            </a:r>
            <a:r>
              <a:rPr lang="ja-JP" altLang="en-US" sz="1200" dirty="0"/>
              <a:t>」</a:t>
            </a:r>
            <a:r>
              <a:rPr lang="ja-JP" altLang="en-US" sz="1200" dirty="0" smtClean="0"/>
              <a:t>ダウンロード</a:t>
            </a:r>
            <a:endParaRPr lang="en-US" altLang="ja-JP" sz="1200" dirty="0" smtClean="0"/>
          </a:p>
          <a:p>
            <a:r>
              <a:rPr lang="ja-JP" altLang="en-US" sz="1200" dirty="0"/>
              <a:t>　</a:t>
            </a:r>
            <a:r>
              <a:rPr lang="ja-JP" altLang="en-US" sz="1200" dirty="0" smtClean="0"/>
              <a:t>　</a:t>
            </a:r>
            <a:r>
              <a:rPr lang="en-US" altLang="ja-JP" sz="1200" dirty="0" smtClean="0"/>
              <a:t>https</a:t>
            </a:r>
            <a:r>
              <a:rPr lang="en-US" altLang="ja-JP" sz="1200" dirty="0"/>
              <a:t>://</a:t>
            </a:r>
            <a:r>
              <a:rPr lang="en-US" altLang="ja-JP" sz="1200" dirty="0" err="1"/>
              <a:t>cybozu.co.jp</a:t>
            </a:r>
            <a:r>
              <a:rPr lang="en-US" altLang="ja-JP" sz="1200" dirty="0"/>
              <a:t>/info/desktop2</a:t>
            </a:r>
            <a:r>
              <a:rPr lang="en-US" altLang="ja-JP" sz="1200" dirty="0" smtClean="0"/>
              <a:t>/</a:t>
            </a:r>
            <a:endParaRPr lang="ja-JP" altLang="en-US" sz="1200" dirty="0"/>
          </a:p>
        </p:txBody>
      </p:sp>
      <p:sp>
        <p:nvSpPr>
          <p:cNvPr id="16" name="四角形吹き出し 15"/>
          <p:cNvSpPr/>
          <p:nvPr/>
        </p:nvSpPr>
        <p:spPr>
          <a:xfrm>
            <a:off x="2971800" y="2565876"/>
            <a:ext cx="1767726" cy="639052"/>
          </a:xfrm>
          <a:prstGeom prst="wedgeRectCallout">
            <a:avLst>
              <a:gd name="adj1" fmla="val -9995"/>
              <a:gd name="adj2" fmla="val 99294"/>
            </a:avLst>
          </a:prstGeom>
          <a:solidFill>
            <a:srgbClr val="F7964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1400" b="1" dirty="0"/>
              <a:t>ポップアップで</a:t>
            </a:r>
            <a:endParaRPr kumimoji="1" lang="en-US" altLang="ja-JP" sz="1400" b="1" dirty="0"/>
          </a:p>
          <a:p>
            <a:pPr algn="ctr"/>
            <a:r>
              <a:rPr kumimoji="1" lang="ja-JP" altLang="en-US" sz="1400" b="1" dirty="0"/>
              <a:t>新着情報を表示！</a:t>
            </a:r>
          </a:p>
        </p:txBody>
      </p:sp>
      <p:sp>
        <p:nvSpPr>
          <p:cNvPr id="17" name="角丸四角形 16"/>
          <p:cNvSpPr/>
          <p:nvPr/>
        </p:nvSpPr>
        <p:spPr>
          <a:xfrm>
            <a:off x="5302165" y="3322472"/>
            <a:ext cx="4212531" cy="735564"/>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b="1" dirty="0">
                <a:solidFill>
                  <a:schemeClr val="tx2">
                    <a:lumMod val="50000"/>
                  </a:schemeClr>
                </a:solidFill>
              </a:rPr>
              <a:t>　</a:t>
            </a:r>
            <a:r>
              <a:rPr lang="ja-JP" altLang="en-US" sz="1400" b="1" dirty="0" smtClean="0">
                <a:solidFill>
                  <a:schemeClr val="tx2">
                    <a:lumMod val="50000"/>
                  </a:schemeClr>
                </a:solidFill>
              </a:rPr>
              <a:t>２</a:t>
            </a:r>
            <a:r>
              <a:rPr lang="ja-JP" altLang="en-US" sz="1400" b="1" dirty="0">
                <a:solidFill>
                  <a:schemeClr val="tx2">
                    <a:lumMod val="50000"/>
                  </a:schemeClr>
                </a:solidFill>
              </a:rPr>
              <a:t>：新着通知を受け取れる</a:t>
            </a:r>
            <a:endParaRPr kumimoji="1" lang="ja-JP" altLang="en-US" sz="1400" b="1" dirty="0">
              <a:solidFill>
                <a:schemeClr val="tx2">
                  <a:lumMod val="50000"/>
                </a:schemeClr>
              </a:solidFill>
            </a:endParaRPr>
          </a:p>
        </p:txBody>
      </p:sp>
      <p:sp>
        <p:nvSpPr>
          <p:cNvPr id="18" name="角丸四角形 17"/>
          <p:cNvSpPr/>
          <p:nvPr/>
        </p:nvSpPr>
        <p:spPr>
          <a:xfrm>
            <a:off x="5302165" y="4114793"/>
            <a:ext cx="4212531" cy="735564"/>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b="1" dirty="0">
                <a:solidFill>
                  <a:schemeClr val="tx2">
                    <a:lumMod val="50000"/>
                  </a:schemeClr>
                </a:solidFill>
              </a:rPr>
              <a:t>　</a:t>
            </a:r>
            <a:r>
              <a:rPr lang="ja-JP" altLang="en-US" sz="1400" b="1" dirty="0" smtClean="0">
                <a:solidFill>
                  <a:schemeClr val="tx2">
                    <a:lumMod val="50000"/>
                  </a:schemeClr>
                </a:solidFill>
              </a:rPr>
              <a:t>３</a:t>
            </a:r>
            <a:r>
              <a:rPr lang="ja-JP" altLang="en-US" sz="1400" b="1" dirty="0">
                <a:solidFill>
                  <a:schemeClr val="tx2">
                    <a:lumMod val="50000"/>
                  </a:schemeClr>
                </a:solidFill>
              </a:rPr>
              <a:t>：</a:t>
            </a:r>
            <a:r>
              <a:rPr lang="ja-JP" altLang="en-US" sz="1400" b="1" dirty="0" smtClean="0">
                <a:solidFill>
                  <a:schemeClr val="tx2">
                    <a:lumMod val="50000"/>
                  </a:schemeClr>
                </a:solidFill>
              </a:rPr>
              <a:t>ブラウザーの</a:t>
            </a:r>
            <a:r>
              <a:rPr lang="ja-JP" altLang="en-US" sz="1400" b="1" dirty="0">
                <a:solidFill>
                  <a:schemeClr val="tx2">
                    <a:lumMod val="50000"/>
                  </a:schemeClr>
                </a:solidFill>
              </a:rPr>
              <a:t>起動なしで通知を受け取れる</a:t>
            </a:r>
            <a:endParaRPr kumimoji="1" lang="ja-JP" altLang="en-US" sz="1600" b="1" dirty="0">
              <a:solidFill>
                <a:schemeClr val="tx2">
                  <a:lumMod val="50000"/>
                </a:schemeClr>
              </a:solidFill>
            </a:endParaRPr>
          </a:p>
        </p:txBody>
      </p:sp>
      <p:sp>
        <p:nvSpPr>
          <p:cNvPr id="19" name="角丸四角形 18"/>
          <p:cNvSpPr/>
          <p:nvPr/>
        </p:nvSpPr>
        <p:spPr>
          <a:xfrm>
            <a:off x="5302164" y="4907114"/>
            <a:ext cx="4212531" cy="735564"/>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b="1" dirty="0">
                <a:solidFill>
                  <a:schemeClr val="tx2">
                    <a:lumMod val="50000"/>
                  </a:schemeClr>
                </a:solidFill>
              </a:rPr>
              <a:t>　</a:t>
            </a:r>
            <a:r>
              <a:rPr lang="ja-JP" altLang="en-US" sz="1400" b="1" dirty="0" smtClean="0">
                <a:solidFill>
                  <a:schemeClr val="tx2">
                    <a:lumMod val="50000"/>
                  </a:schemeClr>
                </a:solidFill>
              </a:rPr>
              <a:t>４</a:t>
            </a:r>
            <a:r>
              <a:rPr lang="ja-JP" altLang="en-US" sz="1400" b="1" dirty="0">
                <a:solidFill>
                  <a:schemeClr val="tx2">
                    <a:lumMod val="50000"/>
                  </a:schemeClr>
                </a:solidFill>
              </a:rPr>
              <a:t>：アップデート時は自動更新</a:t>
            </a:r>
            <a:endParaRPr kumimoji="1" lang="ja-JP" altLang="en-US" sz="1600" b="1" dirty="0">
              <a:solidFill>
                <a:schemeClr val="tx2">
                  <a:lumMod val="50000"/>
                </a:schemeClr>
              </a:solidFill>
            </a:endParaRPr>
          </a:p>
        </p:txBody>
      </p:sp>
      <p:sp>
        <p:nvSpPr>
          <p:cNvPr id="20" name="テキスト ボックス 19"/>
          <p:cNvSpPr txBox="1"/>
          <p:nvPr/>
        </p:nvSpPr>
        <p:spPr>
          <a:xfrm>
            <a:off x="6420900" y="2113264"/>
            <a:ext cx="1975057" cy="384721"/>
          </a:xfrm>
          <a:prstGeom prst="rect">
            <a:avLst/>
          </a:prstGeom>
          <a:noFill/>
        </p:spPr>
        <p:txBody>
          <a:bodyPr wrap="square" rtlCol="0">
            <a:spAutoFit/>
          </a:bodyPr>
          <a:lstStyle/>
          <a:p>
            <a:pPr algn="ctr"/>
            <a:r>
              <a:rPr lang="ja-JP" altLang="en-US" b="1" dirty="0">
                <a:solidFill>
                  <a:srgbClr val="002060"/>
                </a:solidFill>
              </a:rPr>
              <a:t>■</a:t>
            </a:r>
            <a:r>
              <a:rPr lang="en-US" altLang="ja-JP" b="1" dirty="0">
                <a:solidFill>
                  <a:srgbClr val="002060"/>
                </a:solidFill>
              </a:rPr>
              <a:t>4</a:t>
            </a:r>
            <a:r>
              <a:rPr lang="ja-JP" altLang="en-US" b="1" dirty="0">
                <a:solidFill>
                  <a:srgbClr val="002060"/>
                </a:solidFill>
              </a:rPr>
              <a:t> </a:t>
            </a:r>
            <a:r>
              <a:rPr lang="ja-JP" altLang="en-US" b="1" dirty="0" err="1">
                <a:solidFill>
                  <a:srgbClr val="002060"/>
                </a:solidFill>
              </a:rPr>
              <a:t>つの</a:t>
            </a:r>
            <a:r>
              <a:rPr kumimoji="1" lang="ja-JP" altLang="en-US" b="1" dirty="0">
                <a:solidFill>
                  <a:srgbClr val="002060"/>
                </a:solidFill>
              </a:rPr>
              <a:t>特長</a:t>
            </a:r>
          </a:p>
        </p:txBody>
      </p:sp>
      <p:sp>
        <p:nvSpPr>
          <p:cNvPr id="21" name="スライド番号プレースホルダー 20"/>
          <p:cNvSpPr>
            <a:spLocks noGrp="1"/>
          </p:cNvSpPr>
          <p:nvPr>
            <p:ph type="sldNum" sz="quarter" idx="10"/>
          </p:nvPr>
        </p:nvSpPr>
        <p:spPr/>
        <p:txBody>
          <a:bodyPr/>
          <a:lstStyle/>
          <a:p>
            <a:fld id="{0FEDF257-E9DE-47AD-A871-A7339627178B}" type="slidenum">
              <a:rPr lang="ja-JP" altLang="en-US" smtClean="0"/>
              <a:pPr/>
              <a:t>25</a:t>
            </a:fld>
            <a:endParaRPr lang="ja-JP" altLang="en-US"/>
          </a:p>
        </p:txBody>
      </p:sp>
    </p:spTree>
    <p:extLst>
      <p:ext uri="{BB962C8B-B14F-4D97-AF65-F5344CB8AC3E}">
        <p14:creationId xmlns:p14="http://schemas.microsoft.com/office/powerpoint/2010/main" val="1209972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5642" y="5124479"/>
            <a:ext cx="4467328" cy="1414855"/>
          </a:xfrm>
          <a:prstGeom prst="rect">
            <a:avLst/>
          </a:prstGeom>
          <a:ln>
            <a:noFill/>
          </a:ln>
          <a:effectLst>
            <a:outerShdw blurRad="190500" algn="tl" rotWithShape="0">
              <a:srgbClr val="000000">
                <a:alpha val="70000"/>
              </a:srgbClr>
            </a:outerShdw>
          </a:effectLst>
        </p:spPr>
      </p:pic>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4812" y="2071496"/>
            <a:ext cx="6138928" cy="3100538"/>
          </a:xfrm>
          <a:prstGeom prst="rect">
            <a:avLst/>
          </a:prstGeom>
          <a:ln>
            <a:solidFill>
              <a:schemeClr val="tx1"/>
            </a:solidFill>
          </a:ln>
        </p:spPr>
      </p:pic>
      <p:sp>
        <p:nvSpPr>
          <p:cNvPr id="3" name="角丸四角形 2"/>
          <p:cNvSpPr/>
          <p:nvPr/>
        </p:nvSpPr>
        <p:spPr>
          <a:xfrm>
            <a:off x="212635" y="273679"/>
            <a:ext cx="2987765"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デザインギャラリー</a:t>
            </a:r>
            <a:endParaRPr kumimoji="1" lang="ja-JP" altLang="en-US" sz="1600" b="1" dirty="0">
              <a:solidFill>
                <a:schemeClr val="accent1">
                  <a:lumMod val="50000"/>
                </a:schemeClr>
              </a:solidFill>
            </a:endParaRPr>
          </a:p>
        </p:txBody>
      </p:sp>
      <p:sp>
        <p:nvSpPr>
          <p:cNvPr id="7" name="テキスト ボックス 21"/>
          <p:cNvSpPr txBox="1">
            <a:spLocks noChangeArrowheads="1"/>
          </p:cNvSpPr>
          <p:nvPr/>
        </p:nvSpPr>
        <p:spPr bwMode="auto">
          <a:xfrm>
            <a:off x="182661" y="1159339"/>
            <a:ext cx="9723339"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pPr>
            <a:r>
              <a:rPr lang="ja-JP" altLang="en-US" sz="1800" b="1" dirty="0">
                <a:latin typeface="+mn-ea"/>
                <a:ea typeface="+mn-ea"/>
              </a:rPr>
              <a:t>ユーザー毎に気分や季節にあわせて「サイボウズ </a:t>
            </a:r>
            <a:r>
              <a:rPr lang="en-US" altLang="ja-JP" sz="1800" b="1" dirty="0">
                <a:latin typeface="+mn-ea"/>
                <a:ea typeface="+mn-ea"/>
              </a:rPr>
              <a:t>Office</a:t>
            </a:r>
            <a:r>
              <a:rPr lang="ja-JP" altLang="en-US" sz="1800" b="1" dirty="0">
                <a:latin typeface="+mn-ea"/>
                <a:ea typeface="+mn-ea"/>
              </a:rPr>
              <a:t>」</a:t>
            </a:r>
            <a:r>
              <a:rPr lang="ja-JP" altLang="en-US" sz="1800" b="1" dirty="0" smtClean="0">
                <a:latin typeface="+mn-ea"/>
                <a:ea typeface="+mn-ea"/>
              </a:rPr>
              <a:t>の</a:t>
            </a:r>
            <a:endParaRPr lang="en-US" altLang="ja-JP" sz="1800" b="1" dirty="0" smtClean="0">
              <a:latin typeface="+mn-ea"/>
              <a:ea typeface="+mn-ea"/>
            </a:endParaRPr>
          </a:p>
          <a:p>
            <a:pPr algn="ctr" eaLnBrk="1" hangingPunct="1">
              <a:lnSpc>
                <a:spcPct val="120000"/>
              </a:lnSpc>
            </a:pPr>
            <a:r>
              <a:rPr lang="ja-JP" altLang="en-US" sz="1800" b="1" dirty="0" smtClean="0">
                <a:latin typeface="+mn-ea"/>
                <a:ea typeface="+mn-ea"/>
              </a:rPr>
              <a:t>デザインテーマを自由に変更</a:t>
            </a:r>
            <a:r>
              <a:rPr lang="ja-JP" altLang="en-US" sz="1800" b="1" dirty="0">
                <a:latin typeface="+mn-ea"/>
                <a:ea typeface="+mn-ea"/>
              </a:rPr>
              <a:t>することができます。</a:t>
            </a:r>
            <a:endParaRPr lang="en-US" altLang="ja-JP" sz="1800" b="1" dirty="0">
              <a:latin typeface="+mn-ea"/>
              <a:ea typeface="+mn-ea"/>
            </a:endParaRPr>
          </a:p>
        </p:txBody>
      </p:sp>
      <p:sp>
        <p:nvSpPr>
          <p:cNvPr id="9" name="四角形吹き出し 8"/>
          <p:cNvSpPr/>
          <p:nvPr/>
        </p:nvSpPr>
        <p:spPr>
          <a:xfrm>
            <a:off x="6321589" y="2095307"/>
            <a:ext cx="2836817" cy="797038"/>
          </a:xfrm>
          <a:prstGeom prst="wedgeRectCallout">
            <a:avLst>
              <a:gd name="adj1" fmla="val -58917"/>
              <a:gd name="adj2" fmla="val 80130"/>
            </a:avLst>
          </a:prstGeom>
          <a:solidFill>
            <a:srgbClr val="F7964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b="1" dirty="0"/>
              <a:t>約</a:t>
            </a:r>
            <a:r>
              <a:rPr lang="en-US" altLang="ja-JP" sz="1400" b="1" dirty="0"/>
              <a:t> 70 </a:t>
            </a:r>
            <a:r>
              <a:rPr lang="ja-JP" altLang="en-US" sz="1400" b="1" dirty="0"/>
              <a:t>種類のテーマの中から</a:t>
            </a:r>
            <a:endParaRPr lang="en-US" altLang="ja-JP" sz="1400" b="1" dirty="0"/>
          </a:p>
          <a:p>
            <a:pPr algn="ctr"/>
            <a:r>
              <a:rPr kumimoji="1" lang="ja-JP" altLang="en-US" sz="1400" b="1" dirty="0"/>
              <a:t>自由に</a:t>
            </a:r>
            <a:r>
              <a:rPr lang="ja-JP" altLang="en-US" sz="1400" b="1" dirty="0"/>
              <a:t>お選びいただけます！</a:t>
            </a:r>
            <a:endParaRPr kumimoji="1" lang="ja-JP" altLang="en-US" sz="1400" b="1" dirty="0"/>
          </a:p>
        </p:txBody>
      </p:sp>
      <p:pic>
        <p:nvPicPr>
          <p:cNvPr id="11" name="図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60030" y="4073837"/>
            <a:ext cx="4782894" cy="1317804"/>
          </a:xfrm>
          <a:prstGeom prst="rect">
            <a:avLst/>
          </a:prstGeom>
          <a:ln>
            <a:noFill/>
          </a:ln>
          <a:effectLst>
            <a:outerShdw blurRad="190500" algn="tl" rotWithShape="0">
              <a:srgbClr val="000000">
                <a:alpha val="70000"/>
              </a:srgbClr>
            </a:outerShdw>
          </a:effectLst>
        </p:spPr>
      </p:pic>
      <p:sp>
        <p:nvSpPr>
          <p:cNvPr id="13" name="スライド番号プレースホルダー 12"/>
          <p:cNvSpPr>
            <a:spLocks noGrp="1"/>
          </p:cNvSpPr>
          <p:nvPr>
            <p:ph type="sldNum" sz="quarter" idx="10"/>
          </p:nvPr>
        </p:nvSpPr>
        <p:spPr/>
        <p:txBody>
          <a:bodyPr/>
          <a:lstStyle/>
          <a:p>
            <a:fld id="{0FEDF257-E9DE-47AD-A871-A7339627178B}" type="slidenum">
              <a:rPr lang="ja-JP" altLang="en-US" smtClean="0"/>
              <a:pPr/>
              <a:t>26</a:t>
            </a:fld>
            <a:endParaRPr lang="ja-JP" altLang="en-US"/>
          </a:p>
        </p:txBody>
      </p:sp>
      <p:pic>
        <p:nvPicPr>
          <p:cNvPr id="12" name="図 11"/>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277235" y="364257"/>
            <a:ext cx="782795" cy="409868"/>
          </a:xfrm>
          <a:prstGeom prst="rect">
            <a:avLst/>
          </a:prstGeom>
          <a:ln w="12700">
            <a:noFill/>
          </a:ln>
        </p:spPr>
      </p:pic>
      <p:pic>
        <p:nvPicPr>
          <p:cNvPr id="4" name="図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22104" y="3260712"/>
            <a:ext cx="4563918" cy="1319687"/>
          </a:xfrm>
          <a:prstGeom prst="rect">
            <a:avLst/>
          </a:prstGeom>
          <a:ln>
            <a:noFill/>
          </a:ln>
          <a:effectLst>
            <a:outerShdw blurRad="50800" dist="38100" dir="2700000" algn="tl" rotWithShape="0">
              <a:prstClr val="black">
                <a:alpha val="40000"/>
              </a:prstClr>
            </a:outerShdw>
          </a:effectLst>
        </p:spPr>
      </p:pic>
      <p:sp>
        <p:nvSpPr>
          <p:cNvPr id="14" name="四角形吹き出し 13"/>
          <p:cNvSpPr/>
          <p:nvPr/>
        </p:nvSpPr>
        <p:spPr>
          <a:xfrm>
            <a:off x="6321588" y="4910452"/>
            <a:ext cx="2836817" cy="797038"/>
          </a:xfrm>
          <a:prstGeom prst="wedgeRectCallout">
            <a:avLst>
              <a:gd name="adj1" fmla="val -18771"/>
              <a:gd name="adj2" fmla="val -86743"/>
            </a:avLst>
          </a:prstGeom>
          <a:solidFill>
            <a:srgbClr val="F7964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b="1" dirty="0" smtClean="0"/>
              <a:t>バージョン</a:t>
            </a:r>
            <a:r>
              <a:rPr lang="en-US" altLang="ja-JP" sz="1400" b="1" dirty="0" smtClean="0"/>
              <a:t> 10.8.0 </a:t>
            </a:r>
            <a:r>
              <a:rPr lang="ja-JP" altLang="en-US" sz="1400" b="1" dirty="0" smtClean="0"/>
              <a:t>より</a:t>
            </a:r>
            <a:endParaRPr lang="en-US" altLang="ja-JP" sz="1400" b="1" dirty="0" smtClean="0"/>
          </a:p>
          <a:p>
            <a:pPr algn="ctr"/>
            <a:r>
              <a:rPr kumimoji="1" lang="ja-JP" altLang="en-US" sz="1400" b="1" dirty="0" smtClean="0"/>
              <a:t>お好みの画像を背景にできる</a:t>
            </a:r>
            <a:endParaRPr kumimoji="1" lang="en-US" altLang="ja-JP" sz="1400" b="1" dirty="0" smtClean="0"/>
          </a:p>
          <a:p>
            <a:pPr algn="ctr"/>
            <a:r>
              <a:rPr lang="ja-JP" altLang="en-US" sz="1400" b="1" dirty="0" smtClean="0"/>
              <a:t>「カスタムテーマ」機能搭載！</a:t>
            </a:r>
            <a:endParaRPr kumimoji="1" lang="ja-JP" altLang="en-US" sz="1400" b="1" dirty="0"/>
          </a:p>
        </p:txBody>
      </p:sp>
    </p:spTree>
    <p:extLst>
      <p:ext uri="{BB962C8B-B14F-4D97-AF65-F5344CB8AC3E}">
        <p14:creationId xmlns:p14="http://schemas.microsoft.com/office/powerpoint/2010/main" val="244442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bar_template.jpg"/>
          <p:cNvPicPr>
            <a:picLocks noChangeAspect="1"/>
          </p:cNvPicPr>
          <p:nvPr/>
        </p:nvPicPr>
        <p:blipFill>
          <a:blip r:embed="rId3"/>
          <a:stretch>
            <a:fillRect/>
          </a:stretch>
        </p:blipFill>
        <p:spPr>
          <a:xfrm>
            <a:off x="-1" y="-4235"/>
            <a:ext cx="9910243" cy="3208869"/>
          </a:xfrm>
          <a:prstGeom prst="rect">
            <a:avLst/>
          </a:prstGeom>
        </p:spPr>
      </p:pic>
      <p:sp>
        <p:nvSpPr>
          <p:cNvPr id="8" name="テキスト ボックス 7"/>
          <p:cNvSpPr txBox="1"/>
          <p:nvPr/>
        </p:nvSpPr>
        <p:spPr>
          <a:xfrm>
            <a:off x="405197" y="1600199"/>
            <a:ext cx="3262432" cy="830997"/>
          </a:xfrm>
          <a:prstGeom prst="rect">
            <a:avLst/>
          </a:prstGeom>
          <a:noFill/>
        </p:spPr>
        <p:txBody>
          <a:bodyPr wrap="none" rtlCol="0">
            <a:spAutoFit/>
          </a:bodyPr>
          <a:lstStyle/>
          <a:p>
            <a:r>
              <a:rPr lang="ja-JP" altLang="en-US" sz="2400" b="1" dirty="0">
                <a:solidFill>
                  <a:schemeClr val="bg1"/>
                </a:solidFill>
                <a:latin typeface="+mj-ea"/>
                <a:ea typeface="+mj-ea"/>
              </a:rPr>
              <a:t>バージョンアップ方法</a:t>
            </a:r>
            <a:endParaRPr lang="en-US" altLang="ja-JP" sz="2400" b="1" dirty="0">
              <a:solidFill>
                <a:schemeClr val="bg1"/>
              </a:solidFill>
              <a:latin typeface="+mj-ea"/>
              <a:ea typeface="+mj-ea"/>
            </a:endParaRPr>
          </a:p>
          <a:p>
            <a:r>
              <a:rPr lang="ja-JP" altLang="en-US" sz="2400" b="1" dirty="0">
                <a:solidFill>
                  <a:schemeClr val="bg1"/>
                </a:solidFill>
                <a:latin typeface="+mj-ea"/>
                <a:ea typeface="+mj-ea"/>
              </a:rPr>
              <a:t>～手順・ライセンス～</a:t>
            </a:r>
            <a:endParaRPr lang="en-US" altLang="ja-JP" sz="2400" b="1" dirty="0">
              <a:solidFill>
                <a:schemeClr val="bg1"/>
              </a:solidFill>
              <a:latin typeface="+mj-ea"/>
              <a:ea typeface="+mj-ea"/>
            </a:endParaRPr>
          </a:p>
        </p:txBody>
      </p:sp>
      <p:sp>
        <p:nvSpPr>
          <p:cNvPr id="7" name="角丸四角形 6"/>
          <p:cNvSpPr/>
          <p:nvPr/>
        </p:nvSpPr>
        <p:spPr>
          <a:xfrm>
            <a:off x="1061180" y="3646189"/>
            <a:ext cx="2512401" cy="232575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b="1" dirty="0">
                <a:solidFill>
                  <a:schemeClr val="tx2">
                    <a:lumMod val="50000"/>
                  </a:schemeClr>
                </a:solidFill>
              </a:rPr>
              <a:t>バージョンアップ</a:t>
            </a:r>
            <a:endParaRPr kumimoji="1" lang="en-US" altLang="ja-JP" sz="2000" b="1" dirty="0">
              <a:solidFill>
                <a:schemeClr val="tx2">
                  <a:lumMod val="50000"/>
                </a:schemeClr>
              </a:solidFill>
            </a:endParaRPr>
          </a:p>
          <a:p>
            <a:pPr algn="ctr"/>
            <a:r>
              <a:rPr lang="ja-JP" altLang="en-US" sz="2000" b="1" dirty="0">
                <a:solidFill>
                  <a:schemeClr val="tx2">
                    <a:lumMod val="50000"/>
                  </a:schemeClr>
                </a:solidFill>
              </a:rPr>
              <a:t>方法</a:t>
            </a:r>
            <a:endParaRPr kumimoji="1" lang="ja-JP" altLang="en-US" sz="2000" b="1" dirty="0">
              <a:solidFill>
                <a:schemeClr val="tx2">
                  <a:lumMod val="50000"/>
                </a:schemeClr>
              </a:solidFill>
            </a:endParaRPr>
          </a:p>
        </p:txBody>
      </p:sp>
      <p:sp>
        <p:nvSpPr>
          <p:cNvPr id="9" name="角丸四角形 8"/>
          <p:cNvSpPr/>
          <p:nvPr/>
        </p:nvSpPr>
        <p:spPr>
          <a:xfrm>
            <a:off x="3725981" y="3646189"/>
            <a:ext cx="2512401" cy="232575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800" b="1" dirty="0">
                <a:solidFill>
                  <a:schemeClr val="tx2">
                    <a:lumMod val="50000"/>
                  </a:schemeClr>
                </a:solidFill>
              </a:rPr>
              <a:t>ライセンス体系</a:t>
            </a:r>
          </a:p>
        </p:txBody>
      </p:sp>
      <p:sp>
        <p:nvSpPr>
          <p:cNvPr id="10" name="角丸四角形 9"/>
          <p:cNvSpPr/>
          <p:nvPr/>
        </p:nvSpPr>
        <p:spPr>
          <a:xfrm>
            <a:off x="6390782" y="3646189"/>
            <a:ext cx="2512401" cy="232575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800" b="1" dirty="0">
                <a:solidFill>
                  <a:schemeClr val="tx2">
                    <a:lumMod val="50000"/>
                  </a:schemeClr>
                </a:solidFill>
              </a:rPr>
              <a:t>サービスライセンス</a:t>
            </a:r>
            <a:endParaRPr kumimoji="1" lang="en-US" altLang="ja-JP" sz="1800" b="1" dirty="0">
              <a:solidFill>
                <a:schemeClr val="tx2">
                  <a:lumMod val="50000"/>
                </a:schemeClr>
              </a:solidFill>
            </a:endParaRPr>
          </a:p>
          <a:p>
            <a:pPr algn="ctr"/>
            <a:r>
              <a:rPr lang="ja-JP" altLang="en-US" sz="1800" b="1" dirty="0">
                <a:solidFill>
                  <a:schemeClr val="tx2">
                    <a:lumMod val="50000"/>
                  </a:schemeClr>
                </a:solidFill>
              </a:rPr>
              <a:t>とは？</a:t>
            </a:r>
            <a:endParaRPr kumimoji="1" lang="ja-JP" altLang="en-US" sz="1800" b="1" dirty="0">
              <a:solidFill>
                <a:schemeClr val="tx2">
                  <a:lumMod val="50000"/>
                </a:schemeClr>
              </a:solidFill>
            </a:endParaRPr>
          </a:p>
        </p:txBody>
      </p:sp>
      <p:pic>
        <p:nvPicPr>
          <p:cNvPr id="12" name="図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59620" y="4003997"/>
            <a:ext cx="1228725" cy="485775"/>
          </a:xfrm>
          <a:prstGeom prst="rect">
            <a:avLst/>
          </a:prstGeom>
        </p:spPr>
      </p:pic>
      <p:pic>
        <p:nvPicPr>
          <p:cNvPr id="2" name="図 1"/>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157466" y="4938276"/>
            <a:ext cx="573819" cy="637576"/>
          </a:xfrm>
          <a:prstGeom prst="rect">
            <a:avLst/>
          </a:prstGeom>
        </p:spPr>
      </p:pic>
      <p:pic>
        <p:nvPicPr>
          <p:cNvPr id="3" name="図 2"/>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20524425">
            <a:off x="2510972" y="4901057"/>
            <a:ext cx="680301" cy="523508"/>
          </a:xfrm>
          <a:prstGeom prst="rect">
            <a:avLst/>
          </a:prstGeom>
        </p:spPr>
      </p:pic>
      <p:sp>
        <p:nvSpPr>
          <p:cNvPr id="17" name="スライド番号プレースホルダー 16"/>
          <p:cNvSpPr>
            <a:spLocks noGrp="1"/>
          </p:cNvSpPr>
          <p:nvPr>
            <p:ph type="sldNum" sz="quarter" idx="10"/>
          </p:nvPr>
        </p:nvSpPr>
        <p:spPr/>
        <p:txBody>
          <a:bodyPr/>
          <a:lstStyle/>
          <a:p>
            <a:fld id="{0FEDF257-E9DE-47AD-A871-A7339627178B}" type="slidenum">
              <a:rPr lang="ja-JP" altLang="en-US" smtClean="0"/>
              <a:pPr/>
              <a:t>27</a:t>
            </a:fld>
            <a:endParaRPr lang="ja-JP" altLang="en-US"/>
          </a:p>
        </p:txBody>
      </p:sp>
    </p:spTree>
    <p:extLst>
      <p:ext uri="{BB962C8B-B14F-4D97-AF65-F5344CB8AC3E}">
        <p14:creationId xmlns:p14="http://schemas.microsoft.com/office/powerpoint/2010/main" val="119073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334431" y="226807"/>
            <a:ext cx="3959274" cy="91460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000" b="1" dirty="0">
                <a:solidFill>
                  <a:schemeClr val="tx2">
                    <a:lumMod val="50000"/>
                  </a:schemeClr>
                </a:solidFill>
              </a:rPr>
              <a:t>バージョンアップ</a:t>
            </a:r>
            <a:r>
              <a:rPr kumimoji="1" lang="ja-JP" altLang="en-US" sz="2000" b="1" dirty="0">
                <a:solidFill>
                  <a:schemeClr val="tx2">
                    <a:lumMod val="50000"/>
                  </a:schemeClr>
                </a:solidFill>
              </a:rPr>
              <a:t>方法</a:t>
            </a:r>
          </a:p>
        </p:txBody>
      </p:sp>
      <p:pic>
        <p:nvPicPr>
          <p:cNvPr id="4" name="図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20555332">
            <a:off x="3085470" y="335092"/>
            <a:ext cx="820440" cy="631348"/>
          </a:xfrm>
          <a:prstGeom prst="rect">
            <a:avLst/>
          </a:prstGeom>
        </p:spPr>
      </p:pic>
      <p:sp>
        <p:nvSpPr>
          <p:cNvPr id="5" name="正方形/長方形 4"/>
          <p:cNvSpPr/>
          <p:nvPr/>
        </p:nvSpPr>
        <p:spPr>
          <a:xfrm>
            <a:off x="543437" y="1341121"/>
            <a:ext cx="8887946" cy="19768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正方形/長方形 9"/>
          <p:cNvSpPr/>
          <p:nvPr/>
        </p:nvSpPr>
        <p:spPr>
          <a:xfrm>
            <a:off x="543437" y="3519461"/>
            <a:ext cx="8887946" cy="28268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四角形吹き出し 5"/>
          <p:cNvSpPr/>
          <p:nvPr/>
        </p:nvSpPr>
        <p:spPr>
          <a:xfrm>
            <a:off x="146640" y="1254034"/>
            <a:ext cx="1424700" cy="322217"/>
          </a:xfrm>
          <a:prstGeom prst="wedgeRectCallout">
            <a:avLst>
              <a:gd name="adj1" fmla="val 43349"/>
              <a:gd name="adj2" fmla="val 90633"/>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800" dirty="0"/>
              <a:t>Step 1</a:t>
            </a:r>
            <a:endParaRPr kumimoji="1" lang="ja-JP" altLang="en-US" sz="1800" dirty="0"/>
          </a:p>
        </p:txBody>
      </p:sp>
      <p:sp>
        <p:nvSpPr>
          <p:cNvPr id="7" name="テキスト ボックス 6"/>
          <p:cNvSpPr txBox="1"/>
          <p:nvPr/>
        </p:nvSpPr>
        <p:spPr>
          <a:xfrm>
            <a:off x="1680754" y="1430567"/>
            <a:ext cx="5050972" cy="338554"/>
          </a:xfrm>
          <a:prstGeom prst="rect">
            <a:avLst/>
          </a:prstGeom>
          <a:noFill/>
        </p:spPr>
        <p:txBody>
          <a:bodyPr wrap="square" rtlCol="0">
            <a:spAutoFit/>
          </a:bodyPr>
          <a:lstStyle/>
          <a:p>
            <a:r>
              <a:rPr lang="ja-JP" altLang="en-US" sz="1600" b="1" dirty="0"/>
              <a:t>バージョンアップライセンスのお申し込み</a:t>
            </a:r>
            <a:endParaRPr kumimoji="1" lang="ja-JP" altLang="en-US" sz="1600" b="1" dirty="0"/>
          </a:p>
        </p:txBody>
      </p:sp>
      <p:sp>
        <p:nvSpPr>
          <p:cNvPr id="13" name="テキスト ボックス 12"/>
          <p:cNvSpPr txBox="1"/>
          <p:nvPr/>
        </p:nvSpPr>
        <p:spPr>
          <a:xfrm>
            <a:off x="5760720" y="1415142"/>
            <a:ext cx="3261360" cy="430887"/>
          </a:xfrm>
          <a:prstGeom prst="rect">
            <a:avLst/>
          </a:prstGeom>
          <a:noFill/>
        </p:spPr>
        <p:txBody>
          <a:bodyPr wrap="square" rtlCol="0">
            <a:spAutoFit/>
          </a:bodyPr>
          <a:lstStyle/>
          <a:p>
            <a:r>
              <a:rPr kumimoji="1" lang="en-US" altLang="ja-JP" sz="1050" b="1" dirty="0">
                <a:solidFill>
                  <a:srgbClr val="E99435"/>
                </a:solidFill>
              </a:rPr>
              <a:t>※ </a:t>
            </a:r>
            <a:r>
              <a:rPr kumimoji="1" lang="ja-JP" altLang="en-US" sz="1050" b="1" dirty="0">
                <a:solidFill>
                  <a:srgbClr val="E99435"/>
                </a:solidFill>
              </a:rPr>
              <a:t>「サイボウズ </a:t>
            </a:r>
            <a:r>
              <a:rPr kumimoji="1" lang="en-US" altLang="ja-JP" sz="1050" b="1" dirty="0">
                <a:solidFill>
                  <a:srgbClr val="E99435"/>
                </a:solidFill>
              </a:rPr>
              <a:t>Office</a:t>
            </a:r>
            <a:r>
              <a:rPr kumimoji="1" lang="ja-JP" altLang="en-US" sz="1050" b="1" dirty="0">
                <a:solidFill>
                  <a:srgbClr val="E99435"/>
                </a:solidFill>
              </a:rPr>
              <a:t>」のご利用状況によって、　　</a:t>
            </a:r>
            <a:endParaRPr kumimoji="1" lang="en-US" altLang="ja-JP" sz="1050" b="1" dirty="0">
              <a:solidFill>
                <a:srgbClr val="E99435"/>
              </a:solidFill>
            </a:endParaRPr>
          </a:p>
          <a:p>
            <a:r>
              <a:rPr lang="ja-JP" altLang="en-US" sz="1050" b="1" dirty="0">
                <a:solidFill>
                  <a:srgbClr val="E99435"/>
                </a:solidFill>
              </a:rPr>
              <a:t>　 </a:t>
            </a:r>
            <a:r>
              <a:rPr kumimoji="1" lang="ja-JP" altLang="en-US" sz="1050" b="1" dirty="0">
                <a:solidFill>
                  <a:srgbClr val="E99435"/>
                </a:solidFill>
              </a:rPr>
              <a:t>必要なライセンスが異なります。</a:t>
            </a:r>
          </a:p>
        </p:txBody>
      </p:sp>
      <p:sp>
        <p:nvSpPr>
          <p:cNvPr id="9" name="正方形/長方形 8"/>
          <p:cNvSpPr/>
          <p:nvPr/>
        </p:nvSpPr>
        <p:spPr>
          <a:xfrm>
            <a:off x="690549" y="1997976"/>
            <a:ext cx="2490652" cy="23141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t>保守</a:t>
            </a:r>
            <a:r>
              <a:rPr lang="en-US" altLang="ja-JP" sz="1100" dirty="0"/>
              <a:t>/</a:t>
            </a:r>
            <a:r>
              <a:rPr lang="ja-JP" altLang="en-US" sz="1100" dirty="0"/>
              <a:t>サービスライセンスの有効期限</a:t>
            </a:r>
            <a:endParaRPr kumimoji="1" lang="ja-JP" altLang="en-US" sz="1100" dirty="0"/>
          </a:p>
        </p:txBody>
      </p:sp>
      <p:sp>
        <p:nvSpPr>
          <p:cNvPr id="17" name="正方形/長方形 16"/>
          <p:cNvSpPr/>
          <p:nvPr/>
        </p:nvSpPr>
        <p:spPr>
          <a:xfrm>
            <a:off x="3390207" y="1986357"/>
            <a:ext cx="3019302" cy="227063"/>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t>必要なライセンス</a:t>
            </a:r>
          </a:p>
        </p:txBody>
      </p:sp>
      <p:sp>
        <p:nvSpPr>
          <p:cNvPr id="18" name="正方形/長方形 17"/>
          <p:cNvSpPr/>
          <p:nvPr/>
        </p:nvSpPr>
        <p:spPr>
          <a:xfrm>
            <a:off x="690549" y="2296247"/>
            <a:ext cx="2490652" cy="231418"/>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5">
                    <a:lumMod val="50000"/>
                  </a:schemeClr>
                </a:solidFill>
              </a:rPr>
              <a:t>有効期限内</a:t>
            </a:r>
          </a:p>
        </p:txBody>
      </p:sp>
      <p:sp>
        <p:nvSpPr>
          <p:cNvPr id="19" name="正方形/長方形 18"/>
          <p:cNvSpPr/>
          <p:nvPr/>
        </p:nvSpPr>
        <p:spPr>
          <a:xfrm>
            <a:off x="690549" y="2575689"/>
            <a:ext cx="2490652" cy="231418"/>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5">
                    <a:lumMod val="50000"/>
                  </a:schemeClr>
                </a:solidFill>
              </a:rPr>
              <a:t>有効期限終了後</a:t>
            </a:r>
            <a:r>
              <a:rPr kumimoji="1" lang="en-US" altLang="ja-JP" sz="1100" dirty="0">
                <a:solidFill>
                  <a:schemeClr val="accent5">
                    <a:lumMod val="50000"/>
                  </a:schemeClr>
                </a:solidFill>
              </a:rPr>
              <a:t>30</a:t>
            </a:r>
            <a:r>
              <a:rPr kumimoji="1" lang="ja-JP" altLang="en-US" sz="1100" dirty="0">
                <a:solidFill>
                  <a:schemeClr val="accent5">
                    <a:lumMod val="50000"/>
                  </a:schemeClr>
                </a:solidFill>
              </a:rPr>
              <a:t>日以内</a:t>
            </a:r>
          </a:p>
        </p:txBody>
      </p:sp>
      <p:sp>
        <p:nvSpPr>
          <p:cNvPr id="23" name="正方形/長方形 22"/>
          <p:cNvSpPr/>
          <p:nvPr/>
        </p:nvSpPr>
        <p:spPr>
          <a:xfrm>
            <a:off x="690549" y="2855131"/>
            <a:ext cx="2490652" cy="231418"/>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5">
                    <a:lumMod val="50000"/>
                  </a:schemeClr>
                </a:solidFill>
              </a:rPr>
              <a:t>有効期限終了後</a:t>
            </a:r>
            <a:r>
              <a:rPr kumimoji="1" lang="en-US" altLang="ja-JP" sz="1100" dirty="0">
                <a:solidFill>
                  <a:schemeClr val="accent5">
                    <a:lumMod val="50000"/>
                  </a:schemeClr>
                </a:solidFill>
              </a:rPr>
              <a:t>31</a:t>
            </a:r>
            <a:r>
              <a:rPr kumimoji="1" lang="ja-JP" altLang="en-US" sz="1100" dirty="0">
                <a:solidFill>
                  <a:schemeClr val="accent5">
                    <a:lumMod val="50000"/>
                  </a:schemeClr>
                </a:solidFill>
              </a:rPr>
              <a:t>日以上経過</a:t>
            </a:r>
          </a:p>
        </p:txBody>
      </p:sp>
      <p:sp>
        <p:nvSpPr>
          <p:cNvPr id="24" name="正方形/長方形 23"/>
          <p:cNvSpPr/>
          <p:nvPr/>
        </p:nvSpPr>
        <p:spPr>
          <a:xfrm>
            <a:off x="3390207" y="2280273"/>
            <a:ext cx="3019302" cy="231418"/>
          </a:xfrm>
          <a:prstGeom prst="rect">
            <a:avLst/>
          </a:prstGeom>
          <a:noFill/>
          <a:ln w="1905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5">
                    <a:lumMod val="50000"/>
                  </a:schemeClr>
                </a:solidFill>
              </a:rPr>
              <a:t>無償バージョンアップライセンス</a:t>
            </a:r>
          </a:p>
        </p:txBody>
      </p:sp>
      <p:sp>
        <p:nvSpPr>
          <p:cNvPr id="25" name="正方形/長方形 24"/>
          <p:cNvSpPr/>
          <p:nvPr/>
        </p:nvSpPr>
        <p:spPr>
          <a:xfrm>
            <a:off x="3390207" y="2559715"/>
            <a:ext cx="3019302" cy="231418"/>
          </a:xfrm>
          <a:prstGeom prst="rect">
            <a:avLst/>
          </a:prstGeom>
          <a:noFill/>
          <a:ln w="1905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5">
                    <a:lumMod val="50000"/>
                  </a:schemeClr>
                </a:solidFill>
              </a:rPr>
              <a:t>バージョンアップライセンス（猶予期間内）</a:t>
            </a:r>
          </a:p>
        </p:txBody>
      </p:sp>
      <p:sp>
        <p:nvSpPr>
          <p:cNvPr id="26" name="正方形/長方形 25"/>
          <p:cNvSpPr/>
          <p:nvPr/>
        </p:nvSpPr>
        <p:spPr>
          <a:xfrm>
            <a:off x="3390207" y="2839157"/>
            <a:ext cx="3019302" cy="231418"/>
          </a:xfrm>
          <a:prstGeom prst="rect">
            <a:avLst/>
          </a:prstGeom>
          <a:noFill/>
          <a:ln w="1905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5">
                    <a:lumMod val="50000"/>
                  </a:schemeClr>
                </a:solidFill>
              </a:rPr>
              <a:t>バージョンアップライセンス</a:t>
            </a:r>
          </a:p>
        </p:txBody>
      </p:sp>
      <p:sp>
        <p:nvSpPr>
          <p:cNvPr id="11" name="右矢印 10"/>
          <p:cNvSpPr/>
          <p:nvPr/>
        </p:nvSpPr>
        <p:spPr>
          <a:xfrm>
            <a:off x="3210833" y="2318124"/>
            <a:ext cx="144540" cy="155716"/>
          </a:xfrm>
          <a:prstGeom prs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3207328" y="2595688"/>
            <a:ext cx="144540" cy="155716"/>
          </a:xfrm>
          <a:prstGeom prs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3211682" y="2878847"/>
            <a:ext cx="144540" cy="155716"/>
          </a:xfrm>
          <a:prstGeom prs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618515" y="2259911"/>
            <a:ext cx="2637764" cy="830997"/>
          </a:xfrm>
          <a:prstGeom prst="rect">
            <a:avLst/>
          </a:prstGeom>
          <a:noFill/>
        </p:spPr>
        <p:txBody>
          <a:bodyPr wrap="square" rtlCol="0">
            <a:spAutoFit/>
          </a:bodyPr>
          <a:lstStyle/>
          <a:p>
            <a:pPr algn="ctr"/>
            <a:r>
              <a:rPr kumimoji="1" lang="ja-JP" altLang="en-US" sz="1200" dirty="0"/>
              <a:t>■バージョンアップのお申し込みは</a:t>
            </a:r>
            <a:endParaRPr kumimoji="1" lang="en-US" altLang="ja-JP" sz="1200" dirty="0"/>
          </a:p>
          <a:p>
            <a:pPr algn="ctr"/>
            <a:r>
              <a:rPr kumimoji="1" lang="ja-JP" altLang="en-US" sz="1200" dirty="0"/>
              <a:t>こちらから↓</a:t>
            </a:r>
            <a:endParaRPr kumimoji="1" lang="en-US" altLang="ja-JP" sz="1200" dirty="0"/>
          </a:p>
          <a:p>
            <a:pPr algn="ctr"/>
            <a:r>
              <a:rPr lang="en-US" altLang="ja-JP" sz="1200" dirty="0"/>
              <a:t>http://info.cybozu.co.jp/office10/order/vup/</a:t>
            </a:r>
            <a:endParaRPr kumimoji="1" lang="ja-JP" altLang="en-US" sz="1200" dirty="0"/>
          </a:p>
        </p:txBody>
      </p:sp>
      <p:sp>
        <p:nvSpPr>
          <p:cNvPr id="29" name="四角形吹き出し 28"/>
          <p:cNvSpPr/>
          <p:nvPr/>
        </p:nvSpPr>
        <p:spPr>
          <a:xfrm>
            <a:off x="146640" y="3418461"/>
            <a:ext cx="1424700" cy="322217"/>
          </a:xfrm>
          <a:prstGeom prst="wedgeRectCallout">
            <a:avLst>
              <a:gd name="adj1" fmla="val 43349"/>
              <a:gd name="adj2" fmla="val 90633"/>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800" dirty="0"/>
              <a:t>Step 2</a:t>
            </a:r>
            <a:endParaRPr kumimoji="1" lang="ja-JP" altLang="en-US" sz="1800" dirty="0"/>
          </a:p>
        </p:txBody>
      </p:sp>
      <p:sp>
        <p:nvSpPr>
          <p:cNvPr id="31" name="正方形/長方形 30"/>
          <p:cNvSpPr/>
          <p:nvPr/>
        </p:nvSpPr>
        <p:spPr>
          <a:xfrm>
            <a:off x="1175657" y="3984072"/>
            <a:ext cx="2214550" cy="23141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t>注意事項の確認（事前作業）</a:t>
            </a:r>
            <a:endParaRPr kumimoji="1" lang="ja-JP" altLang="en-US" sz="1100" dirty="0"/>
          </a:p>
        </p:txBody>
      </p:sp>
      <p:sp>
        <p:nvSpPr>
          <p:cNvPr id="34" name="正方形/長方形 33"/>
          <p:cNvSpPr/>
          <p:nvPr/>
        </p:nvSpPr>
        <p:spPr>
          <a:xfrm>
            <a:off x="899555" y="3982244"/>
            <a:ext cx="215781" cy="23141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a:t>1</a:t>
            </a:r>
            <a:endParaRPr kumimoji="1" lang="ja-JP" altLang="en-US" sz="1100" dirty="0"/>
          </a:p>
        </p:txBody>
      </p:sp>
      <p:sp>
        <p:nvSpPr>
          <p:cNvPr id="35" name="正方形/長方形 34"/>
          <p:cNvSpPr/>
          <p:nvPr/>
        </p:nvSpPr>
        <p:spPr>
          <a:xfrm>
            <a:off x="3787003" y="3982244"/>
            <a:ext cx="2335245" cy="23141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t>プログラムのインストールと実行</a:t>
            </a:r>
            <a:endParaRPr kumimoji="1" lang="ja-JP" altLang="en-US" sz="1100" dirty="0"/>
          </a:p>
        </p:txBody>
      </p:sp>
      <p:sp>
        <p:nvSpPr>
          <p:cNvPr id="36" name="正方形/長方形 35"/>
          <p:cNvSpPr/>
          <p:nvPr/>
        </p:nvSpPr>
        <p:spPr>
          <a:xfrm>
            <a:off x="3510902" y="3980416"/>
            <a:ext cx="215781" cy="23141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a:t>2</a:t>
            </a:r>
            <a:endParaRPr kumimoji="1" lang="ja-JP" altLang="en-US" sz="1100" dirty="0"/>
          </a:p>
        </p:txBody>
      </p:sp>
      <p:sp>
        <p:nvSpPr>
          <p:cNvPr id="37" name="正方形/長方形 36"/>
          <p:cNvSpPr/>
          <p:nvPr/>
        </p:nvSpPr>
        <p:spPr>
          <a:xfrm>
            <a:off x="6517574" y="3984072"/>
            <a:ext cx="2214550" cy="23141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t>データの確認</a:t>
            </a:r>
          </a:p>
        </p:txBody>
      </p:sp>
      <p:sp>
        <p:nvSpPr>
          <p:cNvPr id="38" name="正方形/長方形 37"/>
          <p:cNvSpPr/>
          <p:nvPr/>
        </p:nvSpPr>
        <p:spPr>
          <a:xfrm>
            <a:off x="6241472" y="3982244"/>
            <a:ext cx="215781" cy="23141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00" dirty="0"/>
              <a:t>3</a:t>
            </a:r>
          </a:p>
        </p:txBody>
      </p:sp>
      <p:sp>
        <p:nvSpPr>
          <p:cNvPr id="39" name="正方形/長方形 38"/>
          <p:cNvSpPr/>
          <p:nvPr/>
        </p:nvSpPr>
        <p:spPr>
          <a:xfrm>
            <a:off x="899555" y="4369874"/>
            <a:ext cx="2490652" cy="1360365"/>
          </a:xfrm>
          <a:prstGeom prst="rect">
            <a:avLst/>
          </a:prstGeom>
          <a:noFill/>
          <a:ln w="1905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5">
                    <a:lumMod val="50000"/>
                  </a:schemeClr>
                </a:solidFill>
              </a:rPr>
              <a:t>「サイボウズ </a:t>
            </a:r>
            <a:r>
              <a:rPr kumimoji="1" lang="en-US" altLang="ja-JP" sz="1100" dirty="0">
                <a:solidFill>
                  <a:schemeClr val="accent5">
                    <a:lumMod val="50000"/>
                  </a:schemeClr>
                </a:solidFill>
              </a:rPr>
              <a:t>Office</a:t>
            </a:r>
            <a:r>
              <a:rPr kumimoji="1" lang="ja-JP" altLang="en-US" sz="1100" dirty="0">
                <a:solidFill>
                  <a:schemeClr val="accent5">
                    <a:lumMod val="50000"/>
                  </a:schemeClr>
                </a:solidFill>
              </a:rPr>
              <a:t>」を</a:t>
            </a:r>
            <a:endParaRPr kumimoji="1" lang="en-US" altLang="ja-JP" sz="1100" dirty="0">
              <a:solidFill>
                <a:schemeClr val="accent5">
                  <a:lumMod val="50000"/>
                </a:schemeClr>
              </a:solidFill>
            </a:endParaRPr>
          </a:p>
          <a:p>
            <a:pPr algn="ctr"/>
            <a:r>
              <a:rPr kumimoji="1" lang="ja-JP" altLang="en-US" sz="1100" dirty="0">
                <a:solidFill>
                  <a:schemeClr val="accent5">
                    <a:lumMod val="50000"/>
                  </a:schemeClr>
                </a:solidFill>
              </a:rPr>
              <a:t>インストールしている環境の</a:t>
            </a:r>
            <a:endParaRPr kumimoji="1" lang="en-US" altLang="ja-JP" sz="1100" dirty="0">
              <a:solidFill>
                <a:schemeClr val="accent5">
                  <a:lumMod val="50000"/>
                </a:schemeClr>
              </a:solidFill>
            </a:endParaRPr>
          </a:p>
          <a:p>
            <a:pPr algn="ctr"/>
            <a:r>
              <a:rPr kumimoji="1" lang="ja-JP" altLang="en-US" sz="1100" dirty="0">
                <a:solidFill>
                  <a:schemeClr val="accent5">
                    <a:lumMod val="50000"/>
                  </a:schemeClr>
                </a:solidFill>
              </a:rPr>
              <a:t>事前確認を行います。</a:t>
            </a:r>
            <a:endParaRPr kumimoji="1" lang="en-US" altLang="ja-JP" sz="1100" dirty="0">
              <a:solidFill>
                <a:schemeClr val="accent5">
                  <a:lumMod val="50000"/>
                </a:schemeClr>
              </a:solidFill>
            </a:endParaRPr>
          </a:p>
          <a:p>
            <a:pPr algn="ctr"/>
            <a:endParaRPr kumimoji="1" lang="en-US" altLang="ja-JP" sz="1100" dirty="0">
              <a:solidFill>
                <a:schemeClr val="accent5">
                  <a:lumMod val="50000"/>
                </a:schemeClr>
              </a:solidFill>
            </a:endParaRPr>
          </a:p>
          <a:p>
            <a:pPr algn="ctr"/>
            <a:r>
              <a:rPr lang="en-US" altLang="ja-JP" sz="1100" dirty="0">
                <a:solidFill>
                  <a:schemeClr val="tx1"/>
                </a:solidFill>
              </a:rPr>
              <a:t>https://manual.cybozu.co.jp/of10/intro/verup/win/before.html</a:t>
            </a:r>
            <a:endParaRPr kumimoji="1" lang="ja-JP" altLang="en-US" sz="1100" dirty="0">
              <a:solidFill>
                <a:schemeClr val="tx1"/>
              </a:solidFill>
            </a:endParaRPr>
          </a:p>
        </p:txBody>
      </p:sp>
      <p:sp>
        <p:nvSpPr>
          <p:cNvPr id="40" name="正方形/長方形 39"/>
          <p:cNvSpPr/>
          <p:nvPr/>
        </p:nvSpPr>
        <p:spPr>
          <a:xfrm>
            <a:off x="3514700" y="4369874"/>
            <a:ext cx="2607548" cy="1360365"/>
          </a:xfrm>
          <a:prstGeom prst="rect">
            <a:avLst/>
          </a:prstGeom>
          <a:noFill/>
          <a:ln w="1905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5">
                    <a:lumMod val="50000"/>
                  </a:schemeClr>
                </a:solidFill>
              </a:rPr>
              <a:t>以下より最新の</a:t>
            </a:r>
            <a:endParaRPr lang="en-US" altLang="ja-JP" sz="1100" dirty="0">
              <a:solidFill>
                <a:schemeClr val="accent5">
                  <a:lumMod val="50000"/>
                </a:schemeClr>
              </a:solidFill>
            </a:endParaRPr>
          </a:p>
          <a:p>
            <a:pPr algn="ctr"/>
            <a:r>
              <a:rPr kumimoji="1" lang="ja-JP" altLang="en-US" sz="1100" dirty="0">
                <a:solidFill>
                  <a:schemeClr val="accent5">
                    <a:lumMod val="50000"/>
                  </a:schemeClr>
                </a:solidFill>
              </a:rPr>
              <a:t>「サイボウズ </a:t>
            </a:r>
            <a:r>
              <a:rPr kumimoji="1" lang="en-US" altLang="ja-JP" sz="1100" dirty="0">
                <a:solidFill>
                  <a:schemeClr val="accent5">
                    <a:lumMod val="50000"/>
                  </a:schemeClr>
                </a:solidFill>
              </a:rPr>
              <a:t>Office</a:t>
            </a:r>
            <a:r>
              <a:rPr kumimoji="1" lang="ja-JP" altLang="en-US" sz="1100" dirty="0">
                <a:solidFill>
                  <a:schemeClr val="accent5">
                    <a:lumMod val="50000"/>
                  </a:schemeClr>
                </a:solidFill>
              </a:rPr>
              <a:t>」をダウンロードし、インストーラーを実行します。</a:t>
            </a:r>
            <a:endParaRPr kumimoji="1" lang="en-US" altLang="ja-JP" sz="1100" dirty="0">
              <a:solidFill>
                <a:schemeClr val="accent5">
                  <a:lumMod val="50000"/>
                </a:schemeClr>
              </a:solidFill>
            </a:endParaRPr>
          </a:p>
          <a:p>
            <a:pPr algn="ctr"/>
            <a:endParaRPr lang="en-US" altLang="ja-JP" sz="1100" dirty="0">
              <a:solidFill>
                <a:schemeClr val="accent5">
                  <a:lumMod val="50000"/>
                </a:schemeClr>
              </a:solidFill>
            </a:endParaRPr>
          </a:p>
          <a:p>
            <a:pPr algn="ctr"/>
            <a:r>
              <a:rPr lang="en-US" altLang="ja-JP" sz="1100" dirty="0" smtClean="0">
                <a:solidFill>
                  <a:schemeClr val="tx1"/>
                </a:solidFill>
              </a:rPr>
              <a:t>https://</a:t>
            </a:r>
            <a:r>
              <a:rPr lang="en-US" altLang="ja-JP" sz="1100" dirty="0">
                <a:solidFill>
                  <a:schemeClr val="tx1"/>
                </a:solidFill>
              </a:rPr>
              <a:t>products.cybozu.co.jp/office/ver10/trial/</a:t>
            </a:r>
            <a:endParaRPr kumimoji="1" lang="ja-JP" altLang="en-US" sz="1100" dirty="0">
              <a:solidFill>
                <a:schemeClr val="tx1"/>
              </a:solidFill>
            </a:endParaRPr>
          </a:p>
        </p:txBody>
      </p:sp>
      <p:sp>
        <p:nvSpPr>
          <p:cNvPr id="41" name="正方形/長方形 40"/>
          <p:cNvSpPr/>
          <p:nvPr/>
        </p:nvSpPr>
        <p:spPr>
          <a:xfrm>
            <a:off x="6241472" y="4369873"/>
            <a:ext cx="2490652" cy="1360365"/>
          </a:xfrm>
          <a:prstGeom prst="rect">
            <a:avLst/>
          </a:prstGeom>
          <a:noFill/>
          <a:ln w="1905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5">
                    <a:lumMod val="50000"/>
                  </a:schemeClr>
                </a:solidFill>
              </a:rPr>
              <a:t>ご利用中の「サイボウズ </a:t>
            </a:r>
            <a:r>
              <a:rPr kumimoji="1" lang="en-US" altLang="ja-JP" sz="1100" dirty="0">
                <a:solidFill>
                  <a:schemeClr val="accent5">
                    <a:lumMod val="50000"/>
                  </a:schemeClr>
                </a:solidFill>
              </a:rPr>
              <a:t>Office</a:t>
            </a:r>
            <a:r>
              <a:rPr kumimoji="1" lang="ja-JP" altLang="en-US" sz="1100" dirty="0">
                <a:solidFill>
                  <a:schemeClr val="accent5">
                    <a:lumMod val="50000"/>
                  </a:schemeClr>
                </a:solidFill>
              </a:rPr>
              <a:t>」に</a:t>
            </a:r>
            <a:endParaRPr kumimoji="1" lang="en-US" altLang="ja-JP" sz="1100" dirty="0">
              <a:solidFill>
                <a:schemeClr val="accent5">
                  <a:lumMod val="50000"/>
                </a:schemeClr>
              </a:solidFill>
            </a:endParaRPr>
          </a:p>
          <a:p>
            <a:pPr algn="ctr"/>
            <a:r>
              <a:rPr lang="ja-JP" altLang="en-US" sz="1100" dirty="0">
                <a:solidFill>
                  <a:schemeClr val="accent5">
                    <a:lumMod val="50000"/>
                  </a:schemeClr>
                </a:solidFill>
              </a:rPr>
              <a:t>アクセスし、データが引き継がれているかを確認します。</a:t>
            </a:r>
            <a:endParaRPr kumimoji="1" lang="ja-JP" altLang="en-US" sz="1100" dirty="0">
              <a:solidFill>
                <a:schemeClr val="accent5">
                  <a:lumMod val="50000"/>
                </a:schemeClr>
              </a:solidFill>
            </a:endParaRPr>
          </a:p>
        </p:txBody>
      </p:sp>
      <p:sp>
        <p:nvSpPr>
          <p:cNvPr id="42" name="テキスト ボックス 41"/>
          <p:cNvSpPr txBox="1"/>
          <p:nvPr/>
        </p:nvSpPr>
        <p:spPr>
          <a:xfrm>
            <a:off x="899555" y="5884621"/>
            <a:ext cx="5677989" cy="461665"/>
          </a:xfrm>
          <a:prstGeom prst="rect">
            <a:avLst/>
          </a:prstGeom>
          <a:noFill/>
        </p:spPr>
        <p:txBody>
          <a:bodyPr wrap="square" rtlCol="0">
            <a:spAutoFit/>
          </a:bodyPr>
          <a:lstStyle/>
          <a:p>
            <a:r>
              <a:rPr kumimoji="1" lang="ja-JP" altLang="en-US" sz="1200" dirty="0"/>
              <a:t>■バージョンアップのマニュアルはこちら↓</a:t>
            </a:r>
            <a:endParaRPr kumimoji="1" lang="en-US" altLang="ja-JP" sz="1200" dirty="0"/>
          </a:p>
          <a:p>
            <a:r>
              <a:rPr lang="ja-JP" altLang="en-US" sz="1200" dirty="0"/>
              <a:t>　</a:t>
            </a:r>
            <a:r>
              <a:rPr lang="en-US" altLang="ja-JP" sz="1200" dirty="0"/>
              <a:t>https://manual.cybozu.co.jp/of10/intro/verup/index.html</a:t>
            </a:r>
            <a:endParaRPr kumimoji="1" lang="ja-JP" altLang="en-US" sz="1200" dirty="0"/>
          </a:p>
        </p:txBody>
      </p:sp>
      <p:sp>
        <p:nvSpPr>
          <p:cNvPr id="14" name="スライド番号プレースホルダー 13"/>
          <p:cNvSpPr>
            <a:spLocks noGrp="1"/>
          </p:cNvSpPr>
          <p:nvPr>
            <p:ph type="sldNum" sz="quarter" idx="10"/>
          </p:nvPr>
        </p:nvSpPr>
        <p:spPr/>
        <p:txBody>
          <a:bodyPr/>
          <a:lstStyle/>
          <a:p>
            <a:fld id="{0FEDF257-E9DE-47AD-A871-A7339627178B}" type="slidenum">
              <a:rPr lang="ja-JP" altLang="en-US" smtClean="0"/>
              <a:pPr/>
              <a:t>28</a:t>
            </a:fld>
            <a:endParaRPr lang="ja-JP" altLang="en-US" dirty="0"/>
          </a:p>
        </p:txBody>
      </p:sp>
    </p:spTree>
    <p:extLst>
      <p:ext uri="{BB962C8B-B14F-4D97-AF65-F5344CB8AC3E}">
        <p14:creationId xmlns:p14="http://schemas.microsoft.com/office/powerpoint/2010/main" val="2759342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4"/>
          <p:cNvGraphicFramePr>
            <a:graphicFrameLocks noGrp="1"/>
          </p:cNvGraphicFramePr>
          <p:nvPr>
            <p:ph idx="4294967295"/>
            <p:extLst>
              <p:ext uri="{D42A27DB-BD31-4B8C-83A1-F6EECF244321}">
                <p14:modId xmlns:p14="http://schemas.microsoft.com/office/powerpoint/2010/main" val="2129218372"/>
              </p:ext>
            </p:extLst>
          </p:nvPr>
        </p:nvGraphicFramePr>
        <p:xfrm>
          <a:off x="455246" y="1210268"/>
          <a:ext cx="8879256" cy="2209800"/>
        </p:xfrm>
        <a:graphic>
          <a:graphicData uri="http://schemas.openxmlformats.org/drawingml/2006/table">
            <a:tbl>
              <a:tblPr firstRow="1" firstCol="1" bandRow="1">
                <a:tableStyleId>{5C22544A-7EE6-4342-B048-85BDC9FD1C3A}</a:tableStyleId>
              </a:tblPr>
              <a:tblGrid>
                <a:gridCol w="1924620">
                  <a:extLst>
                    <a:ext uri="{9D8B030D-6E8A-4147-A177-3AD203B41FA5}">
                      <a16:colId xmlns:a16="http://schemas.microsoft.com/office/drawing/2014/main" xmlns="" val="20000"/>
                    </a:ext>
                  </a:extLst>
                </a:gridCol>
                <a:gridCol w="2318212">
                  <a:extLst>
                    <a:ext uri="{9D8B030D-6E8A-4147-A177-3AD203B41FA5}">
                      <a16:colId xmlns:a16="http://schemas.microsoft.com/office/drawing/2014/main" xmlns="" val="20001"/>
                    </a:ext>
                  </a:extLst>
                </a:gridCol>
                <a:gridCol w="2318212">
                  <a:extLst>
                    <a:ext uri="{9D8B030D-6E8A-4147-A177-3AD203B41FA5}">
                      <a16:colId xmlns:a16="http://schemas.microsoft.com/office/drawing/2014/main" xmlns="" val="20002"/>
                    </a:ext>
                  </a:extLst>
                </a:gridCol>
                <a:gridCol w="2318212">
                  <a:extLst>
                    <a:ext uri="{9D8B030D-6E8A-4147-A177-3AD203B41FA5}">
                      <a16:colId xmlns:a16="http://schemas.microsoft.com/office/drawing/2014/main" xmlns="" val="20003"/>
                    </a:ext>
                  </a:extLst>
                </a:gridCol>
              </a:tblGrid>
              <a:tr h="529083">
                <a:tc>
                  <a:txBody>
                    <a:bodyPr/>
                    <a:lstStyle/>
                    <a:p>
                      <a:pPr algn="ctr"/>
                      <a:endParaRPr kumimoji="1" lang="ja-JP" altLang="en-US" sz="1200" dirty="0">
                        <a:latin typeface="メイリオ"/>
                        <a:ea typeface="メイリオ"/>
                        <a:cs typeface="メイリオ"/>
                      </a:endParaRPr>
                    </a:p>
                  </a:txBody>
                  <a:tcPr marL="91441" marR="91441" anchor="ctr">
                    <a:solidFill>
                      <a:srgbClr val="3490D0"/>
                    </a:solidFill>
                  </a:tcPr>
                </a:tc>
                <a:tc>
                  <a:txBody>
                    <a:bodyPr/>
                    <a:lstStyle/>
                    <a:p>
                      <a:pPr algn="ctr"/>
                      <a:r>
                        <a:rPr kumimoji="1" lang="ja-JP" altLang="en-US" sz="1200" b="1" dirty="0">
                          <a:latin typeface="メイリオ"/>
                          <a:ea typeface="メイリオ"/>
                          <a:cs typeface="メイリオ"/>
                        </a:rPr>
                        <a:t>無償バージョンアップ</a:t>
                      </a:r>
                      <a:endParaRPr kumimoji="1" lang="ja-JP" altLang="en-US" sz="1200" b="0" dirty="0">
                        <a:latin typeface="メイリオ"/>
                        <a:ea typeface="メイリオ"/>
                        <a:cs typeface="メイリオ"/>
                      </a:endParaRPr>
                    </a:p>
                  </a:txBody>
                  <a:tcPr marL="91441" marR="91441" anchor="ctr">
                    <a:solidFill>
                      <a:srgbClr val="3490D0"/>
                    </a:solidFill>
                  </a:tcPr>
                </a:tc>
                <a:tc>
                  <a:txBody>
                    <a:bodyPr/>
                    <a:lstStyle/>
                    <a:p>
                      <a:pPr algn="ctr"/>
                      <a:r>
                        <a:rPr kumimoji="1" lang="ja-JP" altLang="en-US" sz="1200" b="1" dirty="0">
                          <a:latin typeface="メイリオ"/>
                          <a:ea typeface="メイリオ"/>
                          <a:cs typeface="メイリオ"/>
                        </a:rPr>
                        <a:t>バージョンアップライセンス（猶予期間内）</a:t>
                      </a:r>
                    </a:p>
                  </a:txBody>
                  <a:tcPr marL="91441" marR="91441" anchor="ctr">
                    <a:solidFill>
                      <a:srgbClr val="3490D0"/>
                    </a:solidFill>
                  </a:tcPr>
                </a:tc>
                <a:tc>
                  <a:txBody>
                    <a:bodyPr/>
                    <a:lstStyle/>
                    <a:p>
                      <a:pPr algn="ctr"/>
                      <a:r>
                        <a:rPr kumimoji="1" lang="ja-JP" altLang="en-US" sz="1200" b="1" dirty="0">
                          <a:latin typeface="メイリオ"/>
                          <a:ea typeface="メイリオ"/>
                          <a:cs typeface="メイリオ"/>
                        </a:rPr>
                        <a:t>バージョンアップライセンス</a:t>
                      </a:r>
                    </a:p>
                  </a:txBody>
                  <a:tcPr marL="91441" marR="91441" anchor="ctr">
                    <a:solidFill>
                      <a:srgbClr val="3490D0"/>
                    </a:solidFill>
                  </a:tcPr>
                </a:tc>
                <a:extLst>
                  <a:ext uri="{0D108BD9-81ED-4DB2-BD59-A6C34878D82A}">
                    <a16:rowId xmlns:a16="http://schemas.microsoft.com/office/drawing/2014/main" xmlns="" val="10000"/>
                  </a:ext>
                </a:extLst>
              </a:tr>
              <a:tr h="646401">
                <a:tc>
                  <a:txBody>
                    <a:bodyPr/>
                    <a:lstStyle/>
                    <a:p>
                      <a:pPr algn="ctr"/>
                      <a:r>
                        <a:rPr kumimoji="1" lang="ja-JP" altLang="en-US" sz="1200" b="1" dirty="0">
                          <a:latin typeface="メイリオ"/>
                          <a:ea typeface="メイリオ"/>
                          <a:cs typeface="メイリオ"/>
                        </a:rPr>
                        <a:t>対象となるお客様</a:t>
                      </a:r>
                      <a:endParaRPr kumimoji="1" lang="en-US" altLang="ja-JP" sz="1200" b="1" dirty="0">
                        <a:latin typeface="メイリオ"/>
                        <a:ea typeface="メイリオ"/>
                        <a:cs typeface="メイリオ"/>
                      </a:endParaRPr>
                    </a:p>
                  </a:txBody>
                  <a:tcPr marL="91441" marR="91441" anchor="ctr">
                    <a:solidFill>
                      <a:srgbClr val="3490D0"/>
                    </a:solidFill>
                  </a:tcPr>
                </a:tc>
                <a:tc>
                  <a:txBody>
                    <a:bodyPr/>
                    <a:lstStyle/>
                    <a:p>
                      <a:r>
                        <a:rPr kumimoji="1" lang="ja-JP" altLang="en-US" sz="1200" b="1" dirty="0">
                          <a:solidFill>
                            <a:srgbClr val="000000"/>
                          </a:solidFill>
                          <a:latin typeface="メイリオ"/>
                          <a:ea typeface="メイリオ"/>
                          <a:cs typeface="メイリオ"/>
                        </a:rPr>
                        <a:t>保守契約期間中</a:t>
                      </a:r>
                      <a:r>
                        <a:rPr kumimoji="1" lang="ja-JP" altLang="en-US" sz="1200" dirty="0">
                          <a:solidFill>
                            <a:srgbClr val="000000"/>
                          </a:solidFill>
                          <a:latin typeface="メイリオ"/>
                          <a:ea typeface="メイリオ"/>
                          <a:cs typeface="メイリオ"/>
                        </a:rPr>
                        <a:t>のお客様</a:t>
                      </a:r>
                    </a:p>
                  </a:txBody>
                  <a:tcPr marL="91441" marR="91441" anchor="ctr">
                    <a:solidFill>
                      <a:schemeClr val="accent5">
                        <a:lumMod val="20000"/>
                        <a:lumOff val="80000"/>
                      </a:schemeClr>
                    </a:solidFill>
                  </a:tcPr>
                </a:tc>
                <a:tc>
                  <a:txBody>
                    <a:bodyPr/>
                    <a:lstStyle/>
                    <a:p>
                      <a:r>
                        <a:rPr kumimoji="1" lang="ja-JP" altLang="en-US" sz="1200" dirty="0">
                          <a:latin typeface="メイリオ"/>
                          <a:ea typeface="メイリオ"/>
                          <a:cs typeface="メイリオ"/>
                        </a:rPr>
                        <a:t>保守契約期間終了後</a:t>
                      </a:r>
                      <a:endParaRPr kumimoji="1" lang="en-US" altLang="ja-JP" sz="1200" dirty="0">
                        <a:latin typeface="メイリオ"/>
                        <a:ea typeface="メイリオ"/>
                        <a:cs typeface="メイリオ"/>
                      </a:endParaRPr>
                    </a:p>
                    <a:p>
                      <a:r>
                        <a:rPr kumimoji="1" lang="en-US" altLang="ja-JP" sz="1200" b="1" dirty="0">
                          <a:solidFill>
                            <a:srgbClr val="000000"/>
                          </a:solidFill>
                          <a:latin typeface="メイリオ"/>
                          <a:ea typeface="メイリオ"/>
                          <a:cs typeface="メイリオ"/>
                        </a:rPr>
                        <a:t>30</a:t>
                      </a:r>
                      <a:r>
                        <a:rPr kumimoji="1" lang="ja-JP" altLang="en-US" sz="1200" b="1" dirty="0">
                          <a:solidFill>
                            <a:srgbClr val="000000"/>
                          </a:solidFill>
                          <a:latin typeface="メイリオ"/>
                          <a:ea typeface="メイリオ"/>
                          <a:cs typeface="メイリオ"/>
                        </a:rPr>
                        <a:t>日以内</a:t>
                      </a:r>
                      <a:r>
                        <a:rPr kumimoji="1" lang="ja-JP" altLang="en-US" sz="1200" dirty="0">
                          <a:latin typeface="メイリオ"/>
                          <a:ea typeface="メイリオ"/>
                          <a:cs typeface="メイリオ"/>
                        </a:rPr>
                        <a:t>のお客様</a:t>
                      </a:r>
                    </a:p>
                  </a:txBody>
                  <a:tcPr marL="91441" marR="91441" anchor="ctr">
                    <a:solidFill>
                      <a:schemeClr val="accent3">
                        <a:lumMod val="20000"/>
                        <a:lumOff val="80000"/>
                      </a:schemeClr>
                    </a:solidFill>
                  </a:tcPr>
                </a:tc>
                <a:tc>
                  <a:txBody>
                    <a:bodyPr/>
                    <a:lstStyle/>
                    <a:p>
                      <a:r>
                        <a:rPr kumimoji="1" lang="ja-JP" altLang="en-US" sz="1200" dirty="0">
                          <a:latin typeface="メイリオ"/>
                          <a:ea typeface="メイリオ"/>
                          <a:cs typeface="メイリオ"/>
                        </a:rPr>
                        <a:t>保守契約期間終了後</a:t>
                      </a:r>
                      <a:endParaRPr kumimoji="1" lang="en-US" altLang="ja-JP" sz="1200" dirty="0">
                        <a:latin typeface="メイリオ"/>
                        <a:ea typeface="メイリオ"/>
                        <a:cs typeface="メイリオ"/>
                      </a:endParaRPr>
                    </a:p>
                    <a:p>
                      <a:r>
                        <a:rPr kumimoji="1" lang="en-US" altLang="ja-JP" sz="1200" b="1" dirty="0">
                          <a:solidFill>
                            <a:schemeClr val="tx1"/>
                          </a:solidFill>
                          <a:latin typeface="メイリオ"/>
                          <a:ea typeface="メイリオ"/>
                          <a:cs typeface="メイリオ"/>
                        </a:rPr>
                        <a:t>31</a:t>
                      </a:r>
                      <a:r>
                        <a:rPr kumimoji="1" lang="ja-JP" altLang="en-US" sz="1200" b="1" dirty="0">
                          <a:solidFill>
                            <a:schemeClr val="tx1"/>
                          </a:solidFill>
                          <a:latin typeface="メイリオ"/>
                          <a:ea typeface="メイリオ"/>
                          <a:cs typeface="メイリオ"/>
                        </a:rPr>
                        <a:t>日以上経過</a:t>
                      </a:r>
                      <a:r>
                        <a:rPr kumimoji="1" lang="ja-JP" altLang="en-US" sz="1200" dirty="0">
                          <a:solidFill>
                            <a:schemeClr val="tx1"/>
                          </a:solidFill>
                          <a:latin typeface="メイリオ"/>
                          <a:ea typeface="メイリオ"/>
                          <a:cs typeface="メイリオ"/>
                        </a:rPr>
                        <a:t>しているお客様</a:t>
                      </a:r>
                    </a:p>
                  </a:txBody>
                  <a:tcPr marL="91441" marR="91441" anchor="ctr">
                    <a:solidFill>
                      <a:srgbClr val="DBEEF4"/>
                    </a:solidFill>
                  </a:tcPr>
                </a:tc>
                <a:extLst>
                  <a:ext uri="{0D108BD9-81ED-4DB2-BD59-A6C34878D82A}">
                    <a16:rowId xmlns:a16="http://schemas.microsoft.com/office/drawing/2014/main" xmlns="" val="10001"/>
                  </a:ext>
                </a:extLst>
              </a:tr>
              <a:tr h="646401">
                <a:tc>
                  <a:txBody>
                    <a:bodyPr/>
                    <a:lstStyle/>
                    <a:p>
                      <a:pPr algn="ctr"/>
                      <a:r>
                        <a:rPr kumimoji="1" lang="ja-JP" altLang="en-US" sz="1200" b="1" dirty="0">
                          <a:latin typeface="メイリオ"/>
                          <a:ea typeface="メイリオ"/>
                          <a:cs typeface="メイリオ"/>
                        </a:rPr>
                        <a:t>選択できるユーザー数</a:t>
                      </a:r>
                    </a:p>
                  </a:txBody>
                  <a:tcPr marL="91441" marR="91441" anchor="ctr">
                    <a:solidFill>
                      <a:srgbClr val="3490D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a:ea typeface="メイリオ"/>
                          <a:cs typeface="メイリオ"/>
                        </a:rPr>
                        <a:t>現在ご契約中の保守ライセンスと</a:t>
                      </a:r>
                      <a:r>
                        <a:rPr kumimoji="1" lang="ja-JP" altLang="en-US" sz="1200" b="1" dirty="0">
                          <a:solidFill>
                            <a:srgbClr val="000000"/>
                          </a:solidFill>
                          <a:latin typeface="メイリオ"/>
                          <a:ea typeface="メイリオ"/>
                          <a:cs typeface="メイリオ"/>
                        </a:rPr>
                        <a:t>同数または少ないユーザー数</a:t>
                      </a:r>
                      <a:endParaRPr kumimoji="1" lang="ja-JP" altLang="en-US" sz="1200" dirty="0">
                        <a:solidFill>
                          <a:schemeClr val="tx1"/>
                        </a:solidFill>
                        <a:latin typeface="メイリオ"/>
                        <a:ea typeface="メイリオ"/>
                        <a:cs typeface="メイリオ"/>
                      </a:endParaRPr>
                    </a:p>
                  </a:txBody>
                  <a:tcPr marL="91441" marR="91441" anchor="ctr">
                    <a:solidFill>
                      <a:schemeClr val="bg1">
                        <a:lumMod val="95000"/>
                      </a:schemeClr>
                    </a:solidFill>
                  </a:tcPr>
                </a:tc>
                <a:tc hMerge="1">
                  <a:txBody>
                    <a:bodyPr/>
                    <a:lstStyle/>
                    <a:p>
                      <a:endParaRPr kumimoji="1" lang="ja-JP" altLang="en-US" sz="1200" dirty="0">
                        <a:solidFill>
                          <a:schemeClr val="tx1"/>
                        </a:solidFill>
                        <a:latin typeface="メイリオ"/>
                        <a:ea typeface="メイリオ"/>
                        <a:cs typeface="メイリオ"/>
                      </a:endParaRPr>
                    </a:p>
                  </a:txBody>
                  <a:tcPr anchor="ctr"/>
                </a:tc>
                <a:tc>
                  <a:txBody>
                    <a:bodyPr/>
                    <a:lstStyle/>
                    <a:p>
                      <a:r>
                        <a:rPr kumimoji="1" lang="ja-JP" altLang="en-US" sz="1200" b="1" dirty="0">
                          <a:solidFill>
                            <a:srgbClr val="000000"/>
                          </a:solidFill>
                          <a:latin typeface="メイリオ"/>
                          <a:ea typeface="メイリオ"/>
                          <a:cs typeface="メイリオ"/>
                        </a:rPr>
                        <a:t>現在ご利用中のユーザー数にかかわらず</a:t>
                      </a:r>
                      <a:r>
                        <a:rPr kumimoji="1" lang="ja-JP" altLang="en-US" sz="1200" dirty="0">
                          <a:latin typeface="メイリオ"/>
                          <a:ea typeface="メイリオ"/>
                          <a:cs typeface="メイリオ"/>
                        </a:rPr>
                        <a:t>、ユーザー数を選択</a:t>
                      </a:r>
                    </a:p>
                  </a:txBody>
                  <a:tcPr marL="91441" marR="91441" anchor="ctr">
                    <a:solidFill>
                      <a:srgbClr val="DBEEF4"/>
                    </a:solidFill>
                  </a:tcPr>
                </a:tc>
                <a:extLst>
                  <a:ext uri="{0D108BD9-81ED-4DB2-BD59-A6C34878D82A}">
                    <a16:rowId xmlns:a16="http://schemas.microsoft.com/office/drawing/2014/main" xmlns="" val="10002"/>
                  </a:ext>
                </a:extLst>
              </a:tr>
              <a:tr h="387915">
                <a:tc>
                  <a:txBody>
                    <a:bodyPr/>
                    <a:lstStyle/>
                    <a:p>
                      <a:pPr algn="ctr"/>
                      <a:r>
                        <a:rPr kumimoji="1" lang="ja-JP" altLang="en-US" sz="1200" b="1" dirty="0">
                          <a:latin typeface="メイリオ"/>
                          <a:ea typeface="メイリオ"/>
                          <a:cs typeface="メイリオ"/>
                        </a:rPr>
                        <a:t>選択できるコース</a:t>
                      </a:r>
                    </a:p>
                  </a:txBody>
                  <a:tcPr marL="91441" marR="91441" anchor="ctr">
                    <a:solidFill>
                      <a:srgbClr val="3490D0"/>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a:ea typeface="メイリオ"/>
                          <a:cs typeface="メイリオ"/>
                        </a:rPr>
                        <a:t>スタンダードコース</a:t>
                      </a:r>
                      <a:r>
                        <a:rPr kumimoji="1" lang="en-US" altLang="ja-JP" sz="1200" dirty="0" smtClean="0">
                          <a:solidFill>
                            <a:schemeClr val="tx1"/>
                          </a:solidFill>
                          <a:latin typeface="メイリオ"/>
                          <a:ea typeface="メイリオ"/>
                          <a:cs typeface="メイリオ"/>
                        </a:rPr>
                        <a:t> / </a:t>
                      </a:r>
                      <a:r>
                        <a:rPr kumimoji="1" lang="ja-JP" altLang="en-US" sz="1200" dirty="0" smtClean="0">
                          <a:solidFill>
                            <a:schemeClr val="tx1"/>
                          </a:solidFill>
                          <a:latin typeface="メイリオ"/>
                          <a:ea typeface="メイリオ"/>
                          <a:cs typeface="メイリオ"/>
                        </a:rPr>
                        <a:t>プレミアムコース</a:t>
                      </a:r>
                      <a:r>
                        <a:rPr kumimoji="1" lang="ja-JP" altLang="en-US" sz="1200" dirty="0">
                          <a:solidFill>
                            <a:schemeClr val="tx1"/>
                          </a:solidFill>
                          <a:latin typeface="メイリオ"/>
                          <a:ea typeface="メイリオ"/>
                          <a:cs typeface="メイリオ"/>
                        </a:rPr>
                        <a:t>を</a:t>
                      </a:r>
                      <a:r>
                        <a:rPr kumimoji="1" lang="ja-JP" altLang="en-US" sz="1200" b="1" dirty="0">
                          <a:solidFill>
                            <a:schemeClr val="tx1"/>
                          </a:solidFill>
                          <a:latin typeface="メイリオ"/>
                          <a:ea typeface="メイリオ"/>
                          <a:cs typeface="メイリオ"/>
                        </a:rPr>
                        <a:t>同一料金で選択可能</a:t>
                      </a:r>
                    </a:p>
                  </a:txBody>
                  <a:tcPr marL="91441" marR="91441" anchor="ctr">
                    <a:solidFill>
                      <a:srgbClr val="F2F2F2"/>
                    </a:solidFill>
                  </a:tcPr>
                </a:tc>
                <a:tc hMerge="1">
                  <a:txBody>
                    <a:bodyPr/>
                    <a:lstStyle/>
                    <a:p>
                      <a:endParaRPr kumimoji="1" lang="ja-JP" altLang="en-US"/>
                    </a:p>
                  </a:txBody>
                  <a:tcPr/>
                </a:tc>
                <a:tc hMerge="1">
                  <a:txBody>
                    <a:bodyPr/>
                    <a:lstStyle/>
                    <a:p>
                      <a:endParaRPr kumimoji="1" lang="ja-JP" altLang="en-US" sz="1200" dirty="0">
                        <a:latin typeface="メイリオ"/>
                        <a:ea typeface="メイリオ"/>
                        <a:cs typeface="メイリオ"/>
                      </a:endParaRPr>
                    </a:p>
                  </a:txBody>
                  <a:tcPr anchor="ctr"/>
                </a:tc>
                <a:extLst>
                  <a:ext uri="{0D108BD9-81ED-4DB2-BD59-A6C34878D82A}">
                    <a16:rowId xmlns:a16="http://schemas.microsoft.com/office/drawing/2014/main" xmlns="" val="10003"/>
                  </a:ext>
                </a:extLst>
              </a:tr>
            </a:tbl>
          </a:graphicData>
        </a:graphic>
      </p:graphicFrame>
      <p:graphicFrame>
        <p:nvGraphicFramePr>
          <p:cNvPr id="8" name="コンテンツ プレースホルダー 4"/>
          <p:cNvGraphicFramePr>
            <a:graphicFrameLocks/>
          </p:cNvGraphicFramePr>
          <p:nvPr>
            <p:extLst>
              <p:ext uri="{D42A27DB-BD31-4B8C-83A1-F6EECF244321}">
                <p14:modId xmlns:p14="http://schemas.microsoft.com/office/powerpoint/2010/main" val="135854991"/>
              </p:ext>
            </p:extLst>
          </p:nvPr>
        </p:nvGraphicFramePr>
        <p:xfrm>
          <a:off x="455245" y="3498206"/>
          <a:ext cx="8879257" cy="2808591"/>
        </p:xfrm>
        <a:graphic>
          <a:graphicData uri="http://schemas.openxmlformats.org/drawingml/2006/table">
            <a:tbl>
              <a:tblPr firstCol="1">
                <a:tableStyleId>{F5AB1C69-6EDB-4FF4-983F-18BD219EF322}</a:tableStyleId>
              </a:tblPr>
              <a:tblGrid>
                <a:gridCol w="1905718">
                  <a:extLst>
                    <a:ext uri="{9D8B030D-6E8A-4147-A177-3AD203B41FA5}">
                      <a16:colId xmlns:a16="http://schemas.microsoft.com/office/drawing/2014/main" xmlns="" val="20000"/>
                    </a:ext>
                  </a:extLst>
                </a:gridCol>
                <a:gridCol w="2324513">
                  <a:extLst>
                    <a:ext uri="{9D8B030D-6E8A-4147-A177-3AD203B41FA5}">
                      <a16:colId xmlns:a16="http://schemas.microsoft.com/office/drawing/2014/main" xmlns="" val="20001"/>
                    </a:ext>
                  </a:extLst>
                </a:gridCol>
                <a:gridCol w="2324513">
                  <a:extLst>
                    <a:ext uri="{9D8B030D-6E8A-4147-A177-3AD203B41FA5}">
                      <a16:colId xmlns:a16="http://schemas.microsoft.com/office/drawing/2014/main" xmlns="" val="20002"/>
                    </a:ext>
                  </a:extLst>
                </a:gridCol>
                <a:gridCol w="2324513">
                  <a:extLst>
                    <a:ext uri="{9D8B030D-6E8A-4147-A177-3AD203B41FA5}">
                      <a16:colId xmlns:a16="http://schemas.microsoft.com/office/drawing/2014/main" xmlns="" val="20003"/>
                    </a:ext>
                  </a:extLst>
                </a:gridCol>
              </a:tblGrid>
              <a:tr h="354477">
                <a:tc>
                  <a:txBody>
                    <a:bodyPr/>
                    <a:lstStyle/>
                    <a:p>
                      <a:pPr algn="ctr" fontAlgn="b"/>
                      <a:r>
                        <a:rPr lang="en-US" altLang="ja-JP" sz="1200" u="none" strike="noStrike" dirty="0">
                          <a:effectLst/>
                          <a:latin typeface="メイリオ"/>
                          <a:ea typeface="メイリオ"/>
                          <a:cs typeface="メイリオ"/>
                        </a:rPr>
                        <a:t>10</a:t>
                      </a:r>
                      <a:r>
                        <a:rPr lang="ja-JP" altLang="en-US" sz="1200" u="none" strike="noStrike" dirty="0">
                          <a:effectLst/>
                          <a:latin typeface="メイリオ"/>
                          <a:ea typeface="メイリオ"/>
                          <a:cs typeface="メイリオ"/>
                        </a:rPr>
                        <a:t>ユーザー版</a:t>
                      </a:r>
                      <a:endParaRPr lang="en-US" altLang="ja-JP" sz="1200" b="0" i="0" u="none" strike="noStrike" dirty="0">
                        <a:effectLst/>
                        <a:latin typeface="メイリオ"/>
                        <a:ea typeface="メイリオ"/>
                        <a:cs typeface="メイリオ"/>
                      </a:endParaRPr>
                    </a:p>
                  </a:txBody>
                  <a:tcPr marL="12700" marR="12700" marT="12700" marB="0" anchor="ctr">
                    <a:solidFill>
                      <a:srgbClr val="3490D0"/>
                    </a:solidFill>
                  </a:tcPr>
                </a:tc>
                <a:tc rowSpan="8">
                  <a:txBody>
                    <a:bodyPr/>
                    <a:lstStyle/>
                    <a:p>
                      <a:pPr algn="ctr" fontAlgn="b"/>
                      <a:r>
                        <a:rPr lang="ja-JP" altLang="en-US" sz="1200" b="0" i="0" u="none" strike="noStrike" dirty="0">
                          <a:effectLst/>
                          <a:latin typeface="メイリオ"/>
                          <a:ea typeface="メイリオ"/>
                          <a:cs typeface="メイリオ"/>
                        </a:rPr>
                        <a:t>無料</a:t>
                      </a:r>
                      <a:endParaRPr lang="en-US" altLang="ja-JP" sz="1200" b="0" i="0" u="none" strike="noStrike" dirty="0">
                        <a:effectLst/>
                        <a:latin typeface="メイリオ"/>
                        <a:ea typeface="メイリオ"/>
                        <a:cs typeface="メイリオ"/>
                      </a:endParaRPr>
                    </a:p>
                  </a:txBody>
                  <a:tcPr marL="12700" marR="12700" marT="12700" marB="0" anchor="ctr">
                    <a:solidFill>
                      <a:srgbClr val="DBEEF4"/>
                    </a:solidFill>
                  </a:tcPr>
                </a:tc>
                <a:tc>
                  <a:txBody>
                    <a:bodyPr/>
                    <a:lstStyle/>
                    <a:p>
                      <a:pPr algn="r" fontAlgn="b"/>
                      <a:r>
                        <a:rPr lang="en-US" altLang="ja-JP" sz="1200" u="none" strike="noStrike" dirty="0">
                          <a:effectLst/>
                          <a:latin typeface="メイリオ"/>
                          <a:ea typeface="メイリオ"/>
                          <a:cs typeface="メイリオ"/>
                        </a:rPr>
                        <a:t>¥24,800</a:t>
                      </a:r>
                      <a:endParaRPr lang="en-US" altLang="ja-JP" sz="12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¥59,800</a:t>
                      </a:r>
                      <a:endParaRPr lang="en-US" altLang="ja-JP" sz="1200" b="0" i="0" u="none" strike="noStrike" dirty="0">
                        <a:effectLst/>
                        <a:latin typeface="メイリオ"/>
                        <a:ea typeface="メイリオ"/>
                        <a:cs typeface="メイリオ"/>
                      </a:endParaRPr>
                    </a:p>
                  </a:txBody>
                  <a:tcPr marL="12700" marR="12700" marT="12700" marB="0" anchor="ctr">
                    <a:solidFill>
                      <a:srgbClr val="DBEEF4"/>
                    </a:solidFill>
                  </a:tcPr>
                </a:tc>
                <a:extLst>
                  <a:ext uri="{0D108BD9-81ED-4DB2-BD59-A6C34878D82A}">
                    <a16:rowId xmlns:a16="http://schemas.microsoft.com/office/drawing/2014/main" xmlns="" val="10000"/>
                  </a:ext>
                </a:extLst>
              </a:tr>
              <a:tr h="354477">
                <a:tc>
                  <a:txBody>
                    <a:bodyPr/>
                    <a:lstStyle/>
                    <a:p>
                      <a:pPr algn="ctr" fontAlgn="b"/>
                      <a:r>
                        <a:rPr lang="en-US" altLang="ja-JP" sz="1200" u="none" strike="noStrike" dirty="0">
                          <a:effectLst/>
                          <a:latin typeface="メイリオ"/>
                          <a:ea typeface="メイリオ"/>
                          <a:cs typeface="メイリオ"/>
                        </a:rPr>
                        <a:t>20</a:t>
                      </a:r>
                      <a:r>
                        <a:rPr lang="ja-JP" altLang="en-US" sz="1200" u="none" strike="noStrike" dirty="0">
                          <a:effectLst/>
                          <a:latin typeface="メイリオ"/>
                          <a:ea typeface="メイリオ"/>
                          <a:cs typeface="メイリオ"/>
                        </a:rPr>
                        <a:t>ユーザー版</a:t>
                      </a:r>
                      <a:endParaRPr lang="en-US" altLang="ja-JP" sz="1200" b="0" i="0" u="none" strike="noStrike" dirty="0">
                        <a:effectLst/>
                        <a:latin typeface="メイリオ"/>
                        <a:ea typeface="メイリオ"/>
                        <a:cs typeface="メイリオ"/>
                      </a:endParaRPr>
                    </a:p>
                  </a:txBody>
                  <a:tcPr marL="12700" marR="12700" marT="12700" marB="0" anchor="ctr">
                    <a:solidFill>
                      <a:srgbClr val="3490D0"/>
                    </a:solidFill>
                  </a:tcPr>
                </a:tc>
                <a:tc vMerge="1">
                  <a:txBody>
                    <a:bodyPr/>
                    <a:lstStyle/>
                    <a:p>
                      <a:pPr algn="r" fontAlgn="b"/>
                      <a:endParaRPr lang="en-US" altLang="ja-JP" sz="14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¥39,800</a:t>
                      </a:r>
                      <a:endParaRPr lang="en-US" altLang="ja-JP" sz="12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¥88,000</a:t>
                      </a:r>
                      <a:endParaRPr lang="en-US" altLang="ja-JP" sz="1200" b="0" i="0" u="none" strike="noStrike" dirty="0">
                        <a:effectLst/>
                        <a:latin typeface="メイリオ"/>
                        <a:ea typeface="メイリオ"/>
                        <a:cs typeface="メイリオ"/>
                      </a:endParaRPr>
                    </a:p>
                  </a:txBody>
                  <a:tcPr marL="12700" marR="12700" marT="12700" marB="0" anchor="ctr">
                    <a:solidFill>
                      <a:srgbClr val="DBEEF4"/>
                    </a:solidFill>
                  </a:tcPr>
                </a:tc>
                <a:extLst>
                  <a:ext uri="{0D108BD9-81ED-4DB2-BD59-A6C34878D82A}">
                    <a16:rowId xmlns:a16="http://schemas.microsoft.com/office/drawing/2014/main" xmlns="" val="10001"/>
                  </a:ext>
                </a:extLst>
              </a:tr>
              <a:tr h="354477">
                <a:tc>
                  <a:txBody>
                    <a:bodyPr/>
                    <a:lstStyle/>
                    <a:p>
                      <a:pPr algn="ctr" fontAlgn="b"/>
                      <a:r>
                        <a:rPr lang="en-US" altLang="ja-JP" sz="1200" u="none" strike="noStrike" dirty="0">
                          <a:effectLst/>
                          <a:latin typeface="メイリオ"/>
                          <a:ea typeface="メイリオ"/>
                          <a:cs typeface="メイリオ"/>
                        </a:rPr>
                        <a:t>50</a:t>
                      </a:r>
                      <a:r>
                        <a:rPr lang="ja-JP" altLang="en-US" sz="1200" u="none" strike="noStrike" dirty="0">
                          <a:effectLst/>
                          <a:latin typeface="メイリオ"/>
                          <a:ea typeface="メイリオ"/>
                          <a:cs typeface="メイリオ"/>
                        </a:rPr>
                        <a:t>ユーザー版</a:t>
                      </a:r>
                      <a:endParaRPr lang="en-US" altLang="ja-JP" sz="1200" b="0" i="0" u="none" strike="noStrike" dirty="0">
                        <a:effectLst/>
                        <a:latin typeface="メイリオ"/>
                        <a:ea typeface="メイリオ"/>
                        <a:cs typeface="メイリオ"/>
                      </a:endParaRPr>
                    </a:p>
                  </a:txBody>
                  <a:tcPr marL="12700" marR="12700" marT="12700" marB="0" anchor="ctr">
                    <a:solidFill>
                      <a:srgbClr val="3490D0"/>
                    </a:solidFill>
                  </a:tcPr>
                </a:tc>
                <a:tc vMerge="1">
                  <a:txBody>
                    <a:bodyPr/>
                    <a:lstStyle/>
                    <a:p>
                      <a:pPr algn="r" fontAlgn="b"/>
                      <a:endParaRPr lang="en-US" altLang="ja-JP" sz="14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¥59,800</a:t>
                      </a:r>
                      <a:endParaRPr lang="en-US" altLang="ja-JP" sz="12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¥158,000</a:t>
                      </a:r>
                      <a:endParaRPr lang="en-US" altLang="ja-JP" sz="1200" b="0" i="0" u="none" strike="noStrike" dirty="0">
                        <a:effectLst/>
                        <a:latin typeface="メイリオ"/>
                        <a:ea typeface="メイリオ"/>
                        <a:cs typeface="メイリオ"/>
                      </a:endParaRPr>
                    </a:p>
                  </a:txBody>
                  <a:tcPr marL="12700" marR="12700" marT="12700" marB="0" anchor="ctr">
                    <a:solidFill>
                      <a:srgbClr val="DBEEF4"/>
                    </a:solidFill>
                  </a:tcPr>
                </a:tc>
                <a:extLst>
                  <a:ext uri="{0D108BD9-81ED-4DB2-BD59-A6C34878D82A}">
                    <a16:rowId xmlns:a16="http://schemas.microsoft.com/office/drawing/2014/main" xmlns="" val="10002"/>
                  </a:ext>
                </a:extLst>
              </a:tr>
              <a:tr h="354477">
                <a:tc>
                  <a:txBody>
                    <a:bodyPr/>
                    <a:lstStyle/>
                    <a:p>
                      <a:pPr algn="ctr" fontAlgn="b"/>
                      <a:r>
                        <a:rPr lang="en-US" altLang="ja-JP" sz="1200" u="none" strike="noStrike" dirty="0">
                          <a:effectLst/>
                          <a:latin typeface="メイリオ"/>
                          <a:ea typeface="メイリオ"/>
                          <a:cs typeface="メイリオ"/>
                        </a:rPr>
                        <a:t>100</a:t>
                      </a:r>
                      <a:r>
                        <a:rPr lang="ja-JP" altLang="en-US" sz="1200" u="none" strike="noStrike" dirty="0">
                          <a:effectLst/>
                          <a:latin typeface="メイリオ"/>
                          <a:ea typeface="メイリオ"/>
                          <a:cs typeface="メイリオ"/>
                        </a:rPr>
                        <a:t>ユーザー版</a:t>
                      </a:r>
                      <a:endParaRPr lang="en-US" altLang="ja-JP" sz="1200" b="0" i="0" u="none" strike="noStrike" dirty="0">
                        <a:effectLst/>
                        <a:latin typeface="メイリオ"/>
                        <a:ea typeface="メイリオ"/>
                        <a:cs typeface="メイリオ"/>
                      </a:endParaRPr>
                    </a:p>
                  </a:txBody>
                  <a:tcPr marL="12700" marR="12700" marT="12700" marB="0" anchor="ctr">
                    <a:solidFill>
                      <a:srgbClr val="3490D0"/>
                    </a:solidFill>
                  </a:tcPr>
                </a:tc>
                <a:tc vMerge="1">
                  <a:txBody>
                    <a:bodyPr/>
                    <a:lstStyle/>
                    <a:p>
                      <a:pPr algn="r" fontAlgn="b"/>
                      <a:endParaRPr lang="en-US" altLang="ja-JP" sz="14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¥99,800</a:t>
                      </a:r>
                      <a:endParaRPr lang="en-US" altLang="ja-JP" sz="12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¥298,000</a:t>
                      </a:r>
                      <a:endParaRPr lang="en-US" altLang="ja-JP" sz="1200" b="0" i="0" u="none" strike="noStrike" dirty="0">
                        <a:effectLst/>
                        <a:latin typeface="メイリオ"/>
                        <a:ea typeface="メイリオ"/>
                        <a:cs typeface="メイリオ"/>
                      </a:endParaRPr>
                    </a:p>
                  </a:txBody>
                  <a:tcPr marL="12700" marR="12700" marT="12700" marB="0" anchor="ctr">
                    <a:solidFill>
                      <a:srgbClr val="DBEEF4"/>
                    </a:solidFill>
                  </a:tcPr>
                </a:tc>
                <a:extLst>
                  <a:ext uri="{0D108BD9-81ED-4DB2-BD59-A6C34878D82A}">
                    <a16:rowId xmlns:a16="http://schemas.microsoft.com/office/drawing/2014/main" xmlns="" val="10003"/>
                  </a:ext>
                </a:extLst>
              </a:tr>
              <a:tr h="354477">
                <a:tc>
                  <a:txBody>
                    <a:bodyPr/>
                    <a:lstStyle/>
                    <a:p>
                      <a:pPr algn="ctr" fontAlgn="b"/>
                      <a:r>
                        <a:rPr lang="en-US" altLang="ja-JP" sz="1200" u="none" strike="noStrike" dirty="0">
                          <a:effectLst/>
                          <a:latin typeface="メイリオ"/>
                          <a:ea typeface="メイリオ"/>
                          <a:cs typeface="メイリオ"/>
                        </a:rPr>
                        <a:t>150</a:t>
                      </a:r>
                      <a:r>
                        <a:rPr lang="ja-JP" altLang="en-US" sz="1200" u="none" strike="noStrike" dirty="0">
                          <a:effectLst/>
                          <a:latin typeface="メイリオ"/>
                          <a:ea typeface="メイリオ"/>
                          <a:cs typeface="メイリオ"/>
                        </a:rPr>
                        <a:t>ユーザー版</a:t>
                      </a:r>
                      <a:endParaRPr lang="en-US" altLang="ja-JP" sz="1200" b="0" i="0" u="none" strike="noStrike" dirty="0">
                        <a:effectLst/>
                        <a:latin typeface="メイリオ"/>
                        <a:ea typeface="メイリオ"/>
                        <a:cs typeface="メイリオ"/>
                      </a:endParaRPr>
                    </a:p>
                  </a:txBody>
                  <a:tcPr marL="12700" marR="12700" marT="12700" marB="0" anchor="ctr">
                    <a:solidFill>
                      <a:srgbClr val="3490D0"/>
                    </a:solidFill>
                  </a:tcPr>
                </a:tc>
                <a:tc vMerge="1">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altLang="ja-JP" sz="1400" u="none" strike="noStrike" dirty="0">
                        <a:effectLst/>
                        <a:latin typeface="メイリオ"/>
                        <a:ea typeface="メイリオ"/>
                        <a:cs typeface="メイリオ"/>
                      </a:endParaRPr>
                    </a:p>
                  </a:txBody>
                  <a:tcPr marL="12700" marR="12700" marT="12700"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ja-JP" altLang="en-US" sz="1200" u="none" strike="noStrike" dirty="0">
                          <a:effectLst/>
                          <a:latin typeface="メイリオ"/>
                          <a:ea typeface="メイリオ"/>
                          <a:cs typeface="メイリオ"/>
                        </a:rPr>
                        <a:t>　</a:t>
                      </a:r>
                      <a:r>
                        <a:rPr lang="en-US" altLang="ja-JP" sz="1200" u="none" strike="noStrike" dirty="0">
                          <a:effectLst/>
                          <a:latin typeface="メイリオ"/>
                          <a:ea typeface="メイリオ"/>
                          <a:cs typeface="メイリオ"/>
                        </a:rPr>
                        <a:t>¥149,800</a:t>
                      </a: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¥428,000</a:t>
                      </a:r>
                      <a:endParaRPr lang="en-US" altLang="ja-JP" sz="1200" b="0" i="0" u="none" strike="noStrike" dirty="0">
                        <a:effectLst/>
                        <a:latin typeface="メイリオ"/>
                        <a:ea typeface="メイリオ"/>
                        <a:cs typeface="メイリオ"/>
                      </a:endParaRPr>
                    </a:p>
                  </a:txBody>
                  <a:tcPr marL="12700" marR="12700" marT="12700" marB="0" anchor="ctr">
                    <a:solidFill>
                      <a:srgbClr val="DBEEF4"/>
                    </a:solidFill>
                  </a:tcPr>
                </a:tc>
                <a:extLst>
                  <a:ext uri="{0D108BD9-81ED-4DB2-BD59-A6C34878D82A}">
                    <a16:rowId xmlns:a16="http://schemas.microsoft.com/office/drawing/2014/main" xmlns="" val="10004"/>
                  </a:ext>
                </a:extLst>
              </a:tr>
              <a:tr h="354477">
                <a:tc>
                  <a:txBody>
                    <a:bodyPr/>
                    <a:lstStyle/>
                    <a:p>
                      <a:pPr algn="ctr" fontAlgn="b"/>
                      <a:r>
                        <a:rPr lang="en-US" altLang="ja-JP" sz="1200" u="none" strike="noStrike" dirty="0">
                          <a:effectLst/>
                          <a:latin typeface="メイリオ"/>
                          <a:ea typeface="メイリオ"/>
                          <a:cs typeface="メイリオ"/>
                        </a:rPr>
                        <a:t>200</a:t>
                      </a:r>
                      <a:r>
                        <a:rPr lang="ja-JP" altLang="en-US" sz="1200" u="none" strike="noStrike" dirty="0">
                          <a:effectLst/>
                          <a:latin typeface="メイリオ"/>
                          <a:ea typeface="メイリオ"/>
                          <a:cs typeface="メイリオ"/>
                        </a:rPr>
                        <a:t>ユーザー版</a:t>
                      </a:r>
                      <a:endParaRPr lang="en-US" altLang="ja-JP" sz="1200" b="0" i="0" u="none" strike="noStrike" dirty="0">
                        <a:effectLst/>
                        <a:latin typeface="メイリオ"/>
                        <a:ea typeface="メイリオ"/>
                        <a:cs typeface="メイリオ"/>
                      </a:endParaRPr>
                    </a:p>
                  </a:txBody>
                  <a:tcPr marL="12700" marR="12700" marT="12700" marB="0" anchor="ctr">
                    <a:solidFill>
                      <a:srgbClr val="3490D0"/>
                    </a:solidFill>
                  </a:tcPr>
                </a:tc>
                <a:tc vMerge="1">
                  <a:txBody>
                    <a:bodyPr/>
                    <a:lstStyle/>
                    <a:p>
                      <a:pPr algn="r" fontAlgn="b"/>
                      <a:endParaRPr lang="en-US" altLang="ja-JP" sz="14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¥198,000</a:t>
                      </a:r>
                      <a:endParaRPr lang="en-US" altLang="ja-JP" sz="12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¥558,000</a:t>
                      </a:r>
                      <a:endParaRPr lang="en-US" altLang="ja-JP" sz="1200" b="0" i="0" u="none" strike="noStrike" dirty="0">
                        <a:effectLst/>
                        <a:latin typeface="メイリオ"/>
                        <a:ea typeface="メイリオ"/>
                        <a:cs typeface="メイリオ"/>
                      </a:endParaRPr>
                    </a:p>
                  </a:txBody>
                  <a:tcPr marL="12700" marR="12700" marT="12700" marB="0" anchor="ctr">
                    <a:solidFill>
                      <a:srgbClr val="DBEEF4"/>
                    </a:solidFill>
                  </a:tcPr>
                </a:tc>
                <a:extLst>
                  <a:ext uri="{0D108BD9-81ED-4DB2-BD59-A6C34878D82A}">
                    <a16:rowId xmlns:a16="http://schemas.microsoft.com/office/drawing/2014/main" xmlns="" val="10005"/>
                  </a:ext>
                </a:extLst>
              </a:tr>
              <a:tr h="354477">
                <a:tc>
                  <a:txBody>
                    <a:bodyPr/>
                    <a:lstStyle/>
                    <a:p>
                      <a:pPr algn="ctr" fontAlgn="b"/>
                      <a:r>
                        <a:rPr lang="en-US" altLang="ja-JP" sz="1200" u="none" strike="noStrike" dirty="0">
                          <a:effectLst/>
                          <a:latin typeface="メイリオ"/>
                          <a:ea typeface="メイリオ"/>
                          <a:cs typeface="メイリオ"/>
                        </a:rPr>
                        <a:t>250</a:t>
                      </a:r>
                      <a:r>
                        <a:rPr lang="ja-JP" altLang="en-US" sz="1200" u="none" strike="noStrike" dirty="0">
                          <a:effectLst/>
                          <a:latin typeface="メイリオ"/>
                          <a:ea typeface="メイリオ"/>
                          <a:cs typeface="メイリオ"/>
                        </a:rPr>
                        <a:t>ユーザー版</a:t>
                      </a:r>
                      <a:endParaRPr lang="en-US" altLang="ja-JP" sz="1200" b="0" i="0" u="none" strike="noStrike" dirty="0">
                        <a:effectLst/>
                        <a:latin typeface="メイリオ"/>
                        <a:ea typeface="メイリオ"/>
                        <a:cs typeface="メイリオ"/>
                      </a:endParaRPr>
                    </a:p>
                  </a:txBody>
                  <a:tcPr marL="12700" marR="12700" marT="12700" marB="0" anchor="ctr">
                    <a:solidFill>
                      <a:srgbClr val="3490D0"/>
                    </a:solidFill>
                  </a:tcPr>
                </a:tc>
                <a:tc vMerge="1">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altLang="ja-JP" sz="1400" b="0" i="0" u="none" strike="noStrike" dirty="0">
                        <a:effectLst/>
                        <a:latin typeface="メイリオ"/>
                        <a:ea typeface="メイリオ"/>
                        <a:cs typeface="メイリオ"/>
                      </a:endParaRPr>
                    </a:p>
                  </a:txBody>
                  <a:tcPr marL="12700" marR="12700" marT="12700"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ja-JP" altLang="en-US" sz="1200" u="none" strike="noStrike" dirty="0">
                          <a:effectLst/>
                          <a:latin typeface="メイリオ"/>
                          <a:ea typeface="メイリオ"/>
                          <a:cs typeface="メイリオ"/>
                        </a:rPr>
                        <a:t>　</a:t>
                      </a:r>
                      <a:r>
                        <a:rPr lang="en-US" altLang="ja-JP" sz="1200" b="0" u="none" strike="noStrike" dirty="0">
                          <a:effectLst/>
                          <a:latin typeface="メイリオ"/>
                          <a:ea typeface="メイリオ"/>
                          <a:cs typeface="メイリオ"/>
                        </a:rPr>
                        <a:t>¥246,000</a:t>
                      </a:r>
                      <a:endParaRPr lang="en-US" altLang="ja-JP" sz="12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¥680,000</a:t>
                      </a:r>
                      <a:endParaRPr lang="en-US" altLang="ja-JP" sz="1200" b="0" i="0" u="none" strike="noStrike" dirty="0">
                        <a:effectLst/>
                        <a:latin typeface="メイリオ"/>
                        <a:ea typeface="メイリオ"/>
                        <a:cs typeface="メイリオ"/>
                      </a:endParaRPr>
                    </a:p>
                  </a:txBody>
                  <a:tcPr marL="12700" marR="12700" marT="12700" marB="0" anchor="ctr">
                    <a:solidFill>
                      <a:srgbClr val="DBEEF4"/>
                    </a:solidFill>
                  </a:tcPr>
                </a:tc>
                <a:extLst>
                  <a:ext uri="{0D108BD9-81ED-4DB2-BD59-A6C34878D82A}">
                    <a16:rowId xmlns:a16="http://schemas.microsoft.com/office/drawing/2014/main" xmlns="" val="10006"/>
                  </a:ext>
                </a:extLst>
              </a:tr>
              <a:tr h="327252">
                <a:tc>
                  <a:txBody>
                    <a:bodyPr/>
                    <a:lstStyle/>
                    <a:p>
                      <a:pPr algn="ctr" fontAlgn="b"/>
                      <a:r>
                        <a:rPr lang="ja-JP" altLang="en-US" sz="1200" u="none" strike="noStrike" dirty="0">
                          <a:effectLst/>
                          <a:latin typeface="メイリオ"/>
                          <a:ea typeface="メイリオ"/>
                          <a:cs typeface="メイリオ"/>
                        </a:rPr>
                        <a:t>無制限版</a:t>
                      </a:r>
                      <a:endParaRPr lang="en-US" altLang="ja-JP" sz="1200" b="0" i="0" u="none" strike="noStrike" dirty="0">
                        <a:effectLst/>
                        <a:latin typeface="メイリオ"/>
                        <a:ea typeface="メイリオ"/>
                        <a:cs typeface="メイリオ"/>
                      </a:endParaRPr>
                    </a:p>
                  </a:txBody>
                  <a:tcPr marL="12700" marR="12700" marT="12700" marB="0" anchor="ctr">
                    <a:solidFill>
                      <a:srgbClr val="3490D0"/>
                    </a:solidFill>
                  </a:tcPr>
                </a:tc>
                <a:tc vMerge="1">
                  <a:txBody>
                    <a:bodyPr/>
                    <a:lstStyle/>
                    <a:p>
                      <a:pPr algn="r" fontAlgn="b"/>
                      <a:endParaRPr lang="en-US" altLang="ja-JP" sz="14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¥380,000</a:t>
                      </a:r>
                      <a:endParaRPr lang="en-US" altLang="ja-JP" sz="1200" b="0" i="0" u="none" strike="noStrike" dirty="0">
                        <a:effectLst/>
                        <a:latin typeface="メイリオ"/>
                        <a:ea typeface="メイリオ"/>
                        <a:cs typeface="メイリオ"/>
                      </a:endParaRPr>
                    </a:p>
                  </a:txBody>
                  <a:tcPr marL="12700" marR="12700" marT="12700" marB="0" anchor="ctr"/>
                </a:tc>
                <a:tc>
                  <a:txBody>
                    <a:bodyPr/>
                    <a:lstStyle/>
                    <a:p>
                      <a:pPr algn="r" fontAlgn="b"/>
                      <a:r>
                        <a:rPr lang="en-US" altLang="ja-JP" sz="1200" u="none" strike="noStrike" dirty="0">
                          <a:effectLst/>
                          <a:latin typeface="メイリオ"/>
                          <a:ea typeface="メイリオ"/>
                          <a:cs typeface="メイリオ"/>
                        </a:rPr>
                        <a:t>¥1,108,000</a:t>
                      </a:r>
                      <a:endParaRPr lang="en-US" altLang="ja-JP" sz="1200" b="0" i="0" u="none" strike="noStrike" dirty="0">
                        <a:effectLst/>
                        <a:latin typeface="メイリオ"/>
                        <a:ea typeface="メイリオ"/>
                        <a:cs typeface="メイリオ"/>
                      </a:endParaRPr>
                    </a:p>
                  </a:txBody>
                  <a:tcPr marL="12700" marR="12700" marT="12700" marB="0" anchor="ctr">
                    <a:solidFill>
                      <a:srgbClr val="DBEEF4"/>
                    </a:solidFill>
                  </a:tcPr>
                </a:tc>
                <a:extLst>
                  <a:ext uri="{0D108BD9-81ED-4DB2-BD59-A6C34878D82A}">
                    <a16:rowId xmlns:a16="http://schemas.microsoft.com/office/drawing/2014/main" xmlns="" val="10007"/>
                  </a:ext>
                </a:extLst>
              </a:tr>
            </a:tbl>
          </a:graphicData>
        </a:graphic>
      </p:graphicFrame>
      <p:sp>
        <p:nvSpPr>
          <p:cNvPr id="11" name="テキスト ボックス 18"/>
          <p:cNvSpPr txBox="1">
            <a:spLocks noChangeArrowheads="1"/>
          </p:cNvSpPr>
          <p:nvPr/>
        </p:nvSpPr>
        <p:spPr bwMode="auto">
          <a:xfrm>
            <a:off x="690549" y="6441088"/>
            <a:ext cx="17116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dirty="0">
                <a:latin typeface="+mn-ea"/>
                <a:ea typeface="+mn-ea"/>
              </a:rPr>
              <a:t>※</a:t>
            </a:r>
            <a:r>
              <a:rPr lang="ja-JP" altLang="en-US" sz="900" dirty="0">
                <a:latin typeface="+mn-ea"/>
                <a:ea typeface="+mn-ea"/>
              </a:rPr>
              <a:t>価格は税抜き表示です。</a:t>
            </a:r>
          </a:p>
        </p:txBody>
      </p:sp>
      <p:sp>
        <p:nvSpPr>
          <p:cNvPr id="12" name="角丸四角形 11"/>
          <p:cNvSpPr/>
          <p:nvPr/>
        </p:nvSpPr>
        <p:spPr>
          <a:xfrm>
            <a:off x="334430" y="226807"/>
            <a:ext cx="4377564" cy="91460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000" b="1" dirty="0">
                <a:solidFill>
                  <a:schemeClr val="tx2">
                    <a:lumMod val="50000"/>
                  </a:schemeClr>
                </a:solidFill>
              </a:rPr>
              <a:t>バージョンアップライセンス価格表</a:t>
            </a:r>
            <a:endParaRPr kumimoji="1" lang="ja-JP" altLang="en-US" sz="2000" b="1" dirty="0">
              <a:solidFill>
                <a:schemeClr val="tx2">
                  <a:lumMod val="50000"/>
                </a:schemeClr>
              </a:solidFill>
            </a:endParaRPr>
          </a:p>
        </p:txBody>
      </p:sp>
      <p:pic>
        <p:nvPicPr>
          <p:cNvPr id="13" name="図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78747" y="529272"/>
            <a:ext cx="1228725" cy="485775"/>
          </a:xfrm>
          <a:prstGeom prst="rect">
            <a:avLst/>
          </a:prstGeom>
        </p:spPr>
      </p:pic>
      <p:sp>
        <p:nvSpPr>
          <p:cNvPr id="5" name="スライド番号プレースホルダー 4"/>
          <p:cNvSpPr>
            <a:spLocks noGrp="1"/>
          </p:cNvSpPr>
          <p:nvPr>
            <p:ph type="sldNum" sz="quarter" idx="10"/>
          </p:nvPr>
        </p:nvSpPr>
        <p:spPr/>
        <p:txBody>
          <a:bodyPr/>
          <a:lstStyle/>
          <a:p>
            <a:fld id="{0FEDF257-E9DE-47AD-A871-A7339627178B}" type="slidenum">
              <a:rPr lang="ja-JP" altLang="en-US" smtClean="0"/>
              <a:pPr/>
              <a:t>29</a:t>
            </a:fld>
            <a:endParaRPr lang="ja-JP" altLang="en-US"/>
          </a:p>
        </p:txBody>
      </p:sp>
      <p:sp>
        <p:nvSpPr>
          <p:cNvPr id="2" name="テキスト ボックス 1"/>
          <p:cNvSpPr txBox="1"/>
          <p:nvPr/>
        </p:nvSpPr>
        <p:spPr>
          <a:xfrm>
            <a:off x="5228558" y="700869"/>
            <a:ext cx="2167271" cy="369332"/>
          </a:xfrm>
          <a:prstGeom prst="rect">
            <a:avLst/>
          </a:prstGeom>
          <a:noFill/>
        </p:spPr>
        <p:txBody>
          <a:bodyPr wrap="square" rtlCol="0">
            <a:spAutoFit/>
          </a:bodyPr>
          <a:lstStyle/>
          <a:p>
            <a:r>
              <a:rPr lang="en-US" altLang="ja-JP" sz="900" dirty="0"/>
              <a:t>※</a:t>
            </a:r>
            <a:r>
              <a:rPr lang="ja-JP" altLang="en-US" sz="900" dirty="0"/>
              <a:t>参考：</a:t>
            </a:r>
            <a:r>
              <a:rPr kumimoji="1" lang="ja-JP" altLang="en-US" sz="900" dirty="0"/>
              <a:t>スタンダードコース</a:t>
            </a:r>
            <a:endParaRPr kumimoji="1" lang="en-US" altLang="ja-JP" sz="900" dirty="0"/>
          </a:p>
          <a:p>
            <a:r>
              <a:rPr kumimoji="1" lang="en-US" altLang="ja-JP" sz="900" dirty="0"/>
              <a:t>10</a:t>
            </a:r>
            <a:r>
              <a:rPr kumimoji="1" lang="ja-JP" altLang="en-US" sz="900" dirty="0"/>
              <a:t>ユーザー版　新規ご購入の場合</a:t>
            </a:r>
          </a:p>
        </p:txBody>
      </p:sp>
    </p:spTree>
    <p:extLst>
      <p:ext uri="{BB962C8B-B14F-4D97-AF65-F5344CB8AC3E}">
        <p14:creationId xmlns:p14="http://schemas.microsoft.com/office/powerpoint/2010/main" val="55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0192" y="338665"/>
            <a:ext cx="6040500" cy="461665"/>
          </a:xfrm>
          <a:prstGeom prst="rect">
            <a:avLst/>
          </a:prstGeom>
          <a:noFill/>
        </p:spPr>
        <p:txBody>
          <a:bodyPr wrap="none" rtlCol="0">
            <a:spAutoFit/>
          </a:bodyPr>
          <a:lstStyle/>
          <a:p>
            <a:r>
              <a:rPr lang="ja-JP" altLang="en-US" sz="2400" b="1" dirty="0">
                <a:solidFill>
                  <a:schemeClr val="bg1"/>
                </a:solidFill>
                <a:latin typeface="+mj-ea"/>
                <a:ea typeface="+mj-ea"/>
              </a:rPr>
              <a:t>サイボウズ </a:t>
            </a:r>
            <a:r>
              <a:rPr lang="en-US" altLang="ja-JP" sz="2400" b="1" dirty="0">
                <a:solidFill>
                  <a:schemeClr val="bg1"/>
                </a:solidFill>
                <a:latin typeface="+mj-ea"/>
                <a:ea typeface="+mj-ea"/>
              </a:rPr>
              <a:t>Office 10 </a:t>
            </a:r>
            <a:r>
              <a:rPr lang="ja-JP" altLang="en-US" sz="2400" b="1" dirty="0">
                <a:solidFill>
                  <a:schemeClr val="bg1"/>
                </a:solidFill>
                <a:latin typeface="+mj-ea"/>
                <a:ea typeface="+mj-ea"/>
              </a:rPr>
              <a:t>コンセプト</a:t>
            </a:r>
            <a:r>
              <a:rPr lang="en-US" altLang="ja-JP" sz="2400" b="1" dirty="0">
                <a:solidFill>
                  <a:schemeClr val="bg1"/>
                </a:solidFill>
                <a:latin typeface="+mj-ea"/>
                <a:ea typeface="+mj-ea"/>
              </a:rPr>
              <a:t>/</a:t>
            </a:r>
            <a:r>
              <a:rPr lang="ja-JP" altLang="en-US" sz="2400" b="1" dirty="0">
                <a:solidFill>
                  <a:schemeClr val="bg1"/>
                </a:solidFill>
                <a:latin typeface="+mj-ea"/>
                <a:ea typeface="+mj-ea"/>
              </a:rPr>
              <a:t>新機能</a:t>
            </a:r>
            <a:endParaRPr kumimoji="1" lang="ja-JP" altLang="en-US" sz="2400" b="1" dirty="0">
              <a:solidFill>
                <a:schemeClr val="bg1"/>
              </a:solidFill>
              <a:latin typeface="+mj-ea"/>
              <a:ea typeface="+mj-ea"/>
            </a:endParaRPr>
          </a:p>
        </p:txBody>
      </p:sp>
      <p:sp>
        <p:nvSpPr>
          <p:cNvPr id="4" name="コンテンツ プレースホルダー 2"/>
          <p:cNvSpPr txBox="1">
            <a:spLocks/>
          </p:cNvSpPr>
          <p:nvPr/>
        </p:nvSpPr>
        <p:spPr>
          <a:xfrm>
            <a:off x="212635" y="2872968"/>
            <a:ext cx="5377720" cy="1177890"/>
          </a:xfrm>
          <a:prstGeom prst="rect">
            <a:avLst/>
          </a:prstGeom>
        </p:spPr>
        <p:txBody>
          <a:bodyPr>
            <a:normAutofit fontScale="77500" lnSpcReduction="20000"/>
          </a:bodyPr>
          <a:lstStyle>
            <a:lvl1pPr marL="359204" indent="-359204" algn="l" defTabSz="478940" rtl="0" eaLnBrk="1" latinLnBrk="0" hangingPunct="1">
              <a:spcBef>
                <a:spcPct val="20000"/>
              </a:spcBef>
              <a:buFont typeface="Arial"/>
              <a:buChar char="•"/>
              <a:defRPr kumimoji="1" sz="3300" kern="1200">
                <a:solidFill>
                  <a:schemeClr val="tx1"/>
                </a:solidFill>
                <a:latin typeface="+mn-lt"/>
                <a:ea typeface="+mn-ea"/>
                <a:cs typeface="+mn-cs"/>
              </a:defRPr>
            </a:lvl1pPr>
            <a:lvl2pPr marL="778276" indent="-299337" algn="l" defTabSz="478940" rtl="0" eaLnBrk="1" latinLnBrk="0" hangingPunct="1">
              <a:spcBef>
                <a:spcPct val="20000"/>
              </a:spcBef>
              <a:buFont typeface="Arial"/>
              <a:buChar char="–"/>
              <a:defRPr kumimoji="1" sz="2900" kern="1200">
                <a:solidFill>
                  <a:schemeClr val="tx1"/>
                </a:solidFill>
                <a:latin typeface="+mn-lt"/>
                <a:ea typeface="+mn-ea"/>
                <a:cs typeface="+mn-cs"/>
              </a:defRPr>
            </a:lvl2pPr>
            <a:lvl3pPr marL="1197349" indent="-239469" algn="l" defTabSz="478940" rtl="0" eaLnBrk="1" latinLnBrk="0" hangingPunct="1">
              <a:spcBef>
                <a:spcPct val="20000"/>
              </a:spcBef>
              <a:buFont typeface="Arial"/>
              <a:buChar char="•"/>
              <a:defRPr kumimoji="1" sz="2500" kern="1200">
                <a:solidFill>
                  <a:schemeClr val="tx1"/>
                </a:solidFill>
                <a:latin typeface="+mn-lt"/>
                <a:ea typeface="+mn-ea"/>
                <a:cs typeface="+mn-cs"/>
              </a:defRPr>
            </a:lvl3pPr>
            <a:lvl4pPr marL="1676288"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4pPr>
            <a:lvl5pPr marL="2155228"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5pPr>
            <a:lvl6pPr marL="2634167"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6pPr>
            <a:lvl7pPr marL="3113107"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7pPr>
            <a:lvl8pPr marL="3592047"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8pPr>
            <a:lvl9pPr marL="4070986"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9pPr>
          </a:lstStyle>
          <a:p>
            <a:pPr marL="0" indent="0" algn="ctr">
              <a:lnSpc>
                <a:spcPct val="120000"/>
              </a:lnSpc>
              <a:buNone/>
            </a:pPr>
            <a:r>
              <a:rPr lang="ja-JP" altLang="en-US" sz="2000" dirty="0">
                <a:solidFill>
                  <a:schemeClr val="accent5">
                    <a:lumMod val="75000"/>
                  </a:schemeClr>
                </a:solidFill>
              </a:rPr>
              <a:t>日本のビジネスに必要な機能を集める</a:t>
            </a:r>
            <a:endParaRPr lang="en-US" altLang="ja-JP" sz="2000" dirty="0">
              <a:solidFill>
                <a:schemeClr val="accent5">
                  <a:lumMod val="75000"/>
                </a:schemeClr>
              </a:solidFill>
            </a:endParaRPr>
          </a:p>
          <a:p>
            <a:pPr marL="0" indent="0" algn="ctr">
              <a:lnSpc>
                <a:spcPct val="120000"/>
              </a:lnSpc>
              <a:buNone/>
            </a:pPr>
            <a:r>
              <a:rPr lang="ja-JP" altLang="en-US" sz="2000" dirty="0" smtClean="0"/>
              <a:t>国内メーカー</a:t>
            </a:r>
            <a:r>
              <a:rPr lang="ja-JP" altLang="en-US" sz="2000" dirty="0"/>
              <a:t>だからこそ、</a:t>
            </a:r>
            <a:endParaRPr lang="en-US" altLang="ja-JP" sz="2000" dirty="0"/>
          </a:p>
          <a:p>
            <a:pPr marL="0" indent="0" algn="ctr">
              <a:lnSpc>
                <a:spcPct val="120000"/>
              </a:lnSpc>
              <a:buNone/>
            </a:pPr>
            <a:r>
              <a:rPr lang="ja-JP" altLang="en-US" sz="2000" dirty="0"/>
              <a:t>日本人のワークスタイルの変化を細かく見つめ</a:t>
            </a:r>
            <a:r>
              <a:rPr lang="ja-JP" altLang="en-US" sz="2000" dirty="0" smtClean="0"/>
              <a:t>、</a:t>
            </a:r>
            <a:r>
              <a:rPr lang="en-US" altLang="ja-JP" sz="2000" dirty="0" smtClean="0"/>
              <a:t/>
            </a:r>
            <a:br>
              <a:rPr lang="en-US" altLang="ja-JP" sz="2000" dirty="0" smtClean="0"/>
            </a:br>
            <a:r>
              <a:rPr lang="ja-JP" altLang="en-US" sz="2000" dirty="0" smtClean="0"/>
              <a:t>常に</a:t>
            </a:r>
            <a:r>
              <a:rPr lang="ja-JP" altLang="en-US" sz="2000" dirty="0"/>
              <a:t>機能を進化させ続ける</a:t>
            </a:r>
            <a:endParaRPr lang="en-US" altLang="ja-JP" sz="2000" dirty="0"/>
          </a:p>
        </p:txBody>
      </p:sp>
      <p:sp>
        <p:nvSpPr>
          <p:cNvPr id="5" name="正方形/長方形 4"/>
          <p:cNvSpPr/>
          <p:nvPr/>
        </p:nvSpPr>
        <p:spPr>
          <a:xfrm>
            <a:off x="401787" y="1839991"/>
            <a:ext cx="4791237" cy="830997"/>
          </a:xfrm>
          <a:prstGeom prst="rect">
            <a:avLst/>
          </a:prstGeom>
          <a:effectLst>
            <a:outerShdw blurRad="50800" dist="38100" dir="2700000" algn="tl" rotWithShape="0">
              <a:prstClr val="black">
                <a:alpha val="40000"/>
              </a:prstClr>
            </a:outerShdw>
          </a:effectLst>
        </p:spPr>
        <p:txBody>
          <a:bodyPr wrap="square">
            <a:spAutoFit/>
          </a:bodyPr>
          <a:lstStyle/>
          <a:p>
            <a:pPr algn="ctr"/>
            <a:r>
              <a:rPr lang="ja-JP" altLang="en-US" sz="2400" dirty="0">
                <a:solidFill>
                  <a:srgbClr val="0181A4"/>
                </a:solidFill>
              </a:rPr>
              <a:t>「安心」「信頼</a:t>
            </a:r>
            <a:r>
              <a:rPr lang="ja-JP" altLang="en-US" sz="2400" dirty="0" smtClean="0">
                <a:solidFill>
                  <a:srgbClr val="0181A4"/>
                </a:solidFill>
              </a:rPr>
              <a:t>」</a:t>
            </a:r>
            <a:endParaRPr lang="en-US" altLang="ja-JP" sz="2400" dirty="0" smtClean="0">
              <a:solidFill>
                <a:srgbClr val="0181A4"/>
              </a:solidFill>
            </a:endParaRPr>
          </a:p>
          <a:p>
            <a:pPr algn="ctr"/>
            <a:r>
              <a:rPr lang="ja-JP" altLang="en-US" sz="2400" dirty="0" smtClean="0">
                <a:solidFill>
                  <a:srgbClr val="0181A4"/>
                </a:solidFill>
              </a:rPr>
              <a:t>ニッポンのグループウェア</a:t>
            </a:r>
            <a:endParaRPr lang="en-US" altLang="ja-JP" sz="2400" dirty="0">
              <a:solidFill>
                <a:srgbClr val="0181A4"/>
              </a:solidFill>
            </a:endParaRPr>
          </a:p>
        </p:txBody>
      </p:sp>
      <p:pic>
        <p:nvPicPr>
          <p:cNvPr id="12" name="図 1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242230" y="4323263"/>
            <a:ext cx="534365" cy="534365"/>
          </a:xfrm>
          <a:prstGeom prst="rect">
            <a:avLst/>
          </a:prstGeom>
        </p:spPr>
      </p:pic>
      <p:pic>
        <p:nvPicPr>
          <p:cNvPr id="13" name="図 12"/>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617980" y="4352533"/>
            <a:ext cx="534365" cy="534365"/>
          </a:xfrm>
          <a:prstGeom prst="rect">
            <a:avLst/>
          </a:prstGeom>
        </p:spPr>
      </p:pic>
      <p:pic>
        <p:nvPicPr>
          <p:cNvPr id="14" name="図 13"/>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320987" y="4367836"/>
            <a:ext cx="534365" cy="534365"/>
          </a:xfrm>
          <a:prstGeom prst="rect">
            <a:avLst/>
          </a:prstGeom>
        </p:spPr>
      </p:pic>
      <p:pic>
        <p:nvPicPr>
          <p:cNvPr id="16" name="図 15"/>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986418" y="4934654"/>
            <a:ext cx="534365" cy="534365"/>
          </a:xfrm>
          <a:prstGeom prst="rect">
            <a:avLst/>
          </a:prstGeom>
        </p:spPr>
      </p:pic>
      <p:pic>
        <p:nvPicPr>
          <p:cNvPr id="17" name="図 16"/>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928994" y="4352534"/>
            <a:ext cx="534365" cy="534365"/>
          </a:xfrm>
          <a:prstGeom prst="rect">
            <a:avLst/>
          </a:prstGeom>
        </p:spPr>
      </p:pic>
      <p:pic>
        <p:nvPicPr>
          <p:cNvPr id="18" name="図 17"/>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344147" y="4934655"/>
            <a:ext cx="534365" cy="534365"/>
          </a:xfrm>
          <a:prstGeom prst="rect">
            <a:avLst/>
          </a:prstGeom>
        </p:spPr>
      </p:pic>
      <p:pic>
        <p:nvPicPr>
          <p:cNvPr id="19" name="図 18"/>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242230" y="4938754"/>
            <a:ext cx="534365" cy="534365"/>
          </a:xfrm>
          <a:prstGeom prst="rect">
            <a:avLst/>
          </a:prstGeom>
        </p:spPr>
      </p:pic>
      <p:pic>
        <p:nvPicPr>
          <p:cNvPr id="20" name="図 19"/>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928995" y="4938754"/>
            <a:ext cx="534365" cy="534365"/>
          </a:xfrm>
          <a:prstGeom prst="rect">
            <a:avLst/>
          </a:prstGeom>
        </p:spPr>
      </p:pic>
      <p:pic>
        <p:nvPicPr>
          <p:cNvPr id="22" name="図 21"/>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305458" y="5558255"/>
            <a:ext cx="534365" cy="534365"/>
          </a:xfrm>
          <a:prstGeom prst="rect">
            <a:avLst/>
          </a:prstGeom>
        </p:spPr>
      </p:pic>
      <p:pic>
        <p:nvPicPr>
          <p:cNvPr id="23" name="図 22"/>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242230" y="5559885"/>
            <a:ext cx="534365" cy="534365"/>
          </a:xfrm>
          <a:prstGeom prst="rect">
            <a:avLst/>
          </a:prstGeom>
        </p:spPr>
      </p:pic>
      <p:pic>
        <p:nvPicPr>
          <p:cNvPr id="24" name="図 23"/>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3992223" y="5548781"/>
            <a:ext cx="534365" cy="534365"/>
          </a:xfrm>
          <a:prstGeom prst="rect">
            <a:avLst/>
          </a:prstGeom>
        </p:spPr>
      </p:pic>
      <p:pic>
        <p:nvPicPr>
          <p:cNvPr id="25" name="図 24"/>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611512" y="5576853"/>
            <a:ext cx="534365" cy="534365"/>
          </a:xfrm>
          <a:prstGeom prst="rect">
            <a:avLst/>
          </a:prstGeom>
        </p:spPr>
      </p:pic>
      <p:pic>
        <p:nvPicPr>
          <p:cNvPr id="26" name="図 25"/>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928995" y="5549508"/>
            <a:ext cx="534365" cy="534365"/>
          </a:xfrm>
          <a:prstGeom prst="rect">
            <a:avLst/>
          </a:prstGeom>
        </p:spPr>
      </p:pic>
      <p:pic>
        <p:nvPicPr>
          <p:cNvPr id="27" name="図 26"/>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3986418" y="4378297"/>
            <a:ext cx="534365" cy="534365"/>
          </a:xfrm>
          <a:prstGeom prst="rect">
            <a:avLst/>
          </a:prstGeom>
        </p:spPr>
      </p:pic>
      <p:pic>
        <p:nvPicPr>
          <p:cNvPr id="28" name="図 27"/>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2615402" y="4943491"/>
            <a:ext cx="534365" cy="534365"/>
          </a:xfrm>
          <a:prstGeom prst="rect">
            <a:avLst/>
          </a:prstGeom>
        </p:spPr>
      </p:pic>
      <p:grpSp>
        <p:nvGrpSpPr>
          <p:cNvPr id="50" name="グループ化 49"/>
          <p:cNvGrpSpPr/>
          <p:nvPr/>
        </p:nvGrpSpPr>
        <p:grpSpPr>
          <a:xfrm>
            <a:off x="5742755" y="1456472"/>
            <a:ext cx="3404558" cy="2659323"/>
            <a:chOff x="-1505110" y="951790"/>
            <a:chExt cx="3404558" cy="2659323"/>
          </a:xfrm>
        </p:grpSpPr>
        <p:sp>
          <p:nvSpPr>
            <p:cNvPr id="39" name="角丸四角形 38"/>
            <p:cNvSpPr/>
            <p:nvPr/>
          </p:nvSpPr>
          <p:spPr>
            <a:xfrm>
              <a:off x="-1505110" y="951790"/>
              <a:ext cx="3404558" cy="44726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2">
                      <a:lumMod val="50000"/>
                    </a:schemeClr>
                  </a:solidFill>
                </a:rPr>
                <a:t>アプリケーションの利用制御</a:t>
              </a:r>
              <a:endParaRPr kumimoji="1" lang="ja-JP" altLang="en-US" sz="1200" dirty="0">
                <a:solidFill>
                  <a:schemeClr val="tx2">
                    <a:lumMod val="50000"/>
                  </a:schemeClr>
                </a:solidFill>
              </a:endParaRPr>
            </a:p>
          </p:txBody>
        </p:sp>
        <p:sp>
          <p:nvSpPr>
            <p:cNvPr id="40" name="角丸四角形 39"/>
            <p:cNvSpPr/>
            <p:nvPr/>
          </p:nvSpPr>
          <p:spPr>
            <a:xfrm>
              <a:off x="-1505110" y="1502851"/>
              <a:ext cx="3404558" cy="44726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a:solidFill>
                    <a:schemeClr val="tx2">
                      <a:lumMod val="50000"/>
                    </a:schemeClr>
                  </a:solidFill>
                </a:rPr>
                <a:t>UTF-8 </a:t>
              </a:r>
              <a:r>
                <a:rPr kumimoji="1" lang="ja-JP" altLang="en-US" sz="1200" dirty="0">
                  <a:solidFill>
                    <a:schemeClr val="tx2">
                      <a:lumMod val="50000"/>
                    </a:schemeClr>
                  </a:solidFill>
                </a:rPr>
                <a:t>対応</a:t>
              </a:r>
            </a:p>
          </p:txBody>
        </p:sp>
        <p:sp>
          <p:nvSpPr>
            <p:cNvPr id="41" name="角丸四角形 40"/>
            <p:cNvSpPr/>
            <p:nvPr/>
          </p:nvSpPr>
          <p:spPr>
            <a:xfrm>
              <a:off x="-1505110" y="2056518"/>
              <a:ext cx="3404558" cy="44726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通知処理の改善</a:t>
              </a:r>
            </a:p>
          </p:txBody>
        </p:sp>
        <p:sp>
          <p:nvSpPr>
            <p:cNvPr id="42" name="角丸四角形 41"/>
            <p:cNvSpPr/>
            <p:nvPr/>
          </p:nvSpPr>
          <p:spPr>
            <a:xfrm>
              <a:off x="-1505110" y="2610185"/>
              <a:ext cx="3404558" cy="44726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メール機能の刷新</a:t>
              </a:r>
            </a:p>
          </p:txBody>
        </p:sp>
        <p:sp>
          <p:nvSpPr>
            <p:cNvPr id="43" name="角丸四角形 42"/>
            <p:cNvSpPr/>
            <p:nvPr/>
          </p:nvSpPr>
          <p:spPr>
            <a:xfrm>
              <a:off x="-1505110" y="3163852"/>
              <a:ext cx="3404558" cy="44726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2">
                      <a:lumMod val="50000"/>
                    </a:schemeClr>
                  </a:solidFill>
                </a:rPr>
                <a:t>スケジュール登録・変更の</a:t>
              </a:r>
              <a:r>
                <a:rPr lang="en-US" altLang="ja-JP" sz="1200" dirty="0">
                  <a:solidFill>
                    <a:schemeClr val="tx2">
                      <a:lumMod val="50000"/>
                    </a:schemeClr>
                  </a:solidFill>
                </a:rPr>
                <a:t>UI</a:t>
              </a:r>
              <a:r>
                <a:rPr lang="ja-JP" altLang="en-US" sz="1200" dirty="0">
                  <a:solidFill>
                    <a:schemeClr val="tx2">
                      <a:lumMod val="50000"/>
                    </a:schemeClr>
                  </a:solidFill>
                </a:rPr>
                <a:t>改善</a:t>
              </a:r>
              <a:endParaRPr kumimoji="1" lang="ja-JP" altLang="en-US" sz="1200" dirty="0">
                <a:solidFill>
                  <a:schemeClr val="tx2">
                    <a:lumMod val="50000"/>
                  </a:schemeClr>
                </a:solidFill>
              </a:endParaRPr>
            </a:p>
          </p:txBody>
        </p:sp>
        <p:pic>
          <p:nvPicPr>
            <p:cNvPr id="44" name="図 43"/>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1392197" y="3173613"/>
              <a:ext cx="427737" cy="427737"/>
            </a:xfrm>
            <a:prstGeom prst="rect">
              <a:avLst/>
            </a:prstGeom>
          </p:spPr>
        </p:pic>
        <p:pic>
          <p:nvPicPr>
            <p:cNvPr id="45" name="図 44"/>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1392196" y="2616338"/>
              <a:ext cx="427737" cy="427737"/>
            </a:xfrm>
            <a:prstGeom prst="rect">
              <a:avLst/>
            </a:prstGeom>
          </p:spPr>
        </p:pic>
        <p:pic>
          <p:nvPicPr>
            <p:cNvPr id="46" name="図 45"/>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1306286" y="998789"/>
              <a:ext cx="171819" cy="171819"/>
            </a:xfrm>
            <a:prstGeom prst="rect">
              <a:avLst/>
            </a:prstGeom>
          </p:spPr>
        </p:pic>
        <p:pic>
          <p:nvPicPr>
            <p:cNvPr id="47" name="図 46"/>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1354327" y="1188498"/>
              <a:ext cx="171819" cy="171819"/>
            </a:xfrm>
            <a:prstGeom prst="rect">
              <a:avLst/>
            </a:prstGeom>
          </p:spPr>
        </p:pic>
        <p:pic>
          <p:nvPicPr>
            <p:cNvPr id="48" name="図 47"/>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1602866" y="1206525"/>
              <a:ext cx="171819" cy="171819"/>
            </a:xfrm>
            <a:prstGeom prst="rect">
              <a:avLst/>
            </a:prstGeom>
          </p:spPr>
        </p:pic>
        <p:pic>
          <p:nvPicPr>
            <p:cNvPr id="49" name="図 48"/>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1516957" y="1006916"/>
              <a:ext cx="171819" cy="171819"/>
            </a:xfrm>
            <a:prstGeom prst="rect">
              <a:avLst/>
            </a:prstGeom>
          </p:spPr>
        </p:pic>
      </p:grpSp>
      <p:grpSp>
        <p:nvGrpSpPr>
          <p:cNvPr id="59" name="グループ化 58"/>
          <p:cNvGrpSpPr/>
          <p:nvPr/>
        </p:nvGrpSpPr>
        <p:grpSpPr>
          <a:xfrm>
            <a:off x="5742755" y="4222201"/>
            <a:ext cx="3404558" cy="2101027"/>
            <a:chOff x="5164938" y="3680469"/>
            <a:chExt cx="3404558" cy="2101027"/>
          </a:xfrm>
        </p:grpSpPr>
        <p:sp>
          <p:nvSpPr>
            <p:cNvPr id="51" name="角丸四角形 50"/>
            <p:cNvSpPr/>
            <p:nvPr/>
          </p:nvSpPr>
          <p:spPr>
            <a:xfrm>
              <a:off x="5164938" y="3680469"/>
              <a:ext cx="3404558" cy="44726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カスタムアプリの機能強化</a:t>
              </a:r>
            </a:p>
          </p:txBody>
        </p:sp>
        <p:sp>
          <p:nvSpPr>
            <p:cNvPr id="52" name="角丸四角形 51"/>
            <p:cNvSpPr/>
            <p:nvPr/>
          </p:nvSpPr>
          <p:spPr>
            <a:xfrm>
              <a:off x="5164938" y="4234117"/>
              <a:ext cx="3404558" cy="44726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ファイル管理の機能強化</a:t>
              </a:r>
            </a:p>
          </p:txBody>
        </p:sp>
        <p:sp>
          <p:nvSpPr>
            <p:cNvPr id="53" name="角丸四角形 52"/>
            <p:cNvSpPr/>
            <p:nvPr/>
          </p:nvSpPr>
          <p:spPr>
            <a:xfrm>
              <a:off x="5164938" y="4784176"/>
              <a:ext cx="3404558" cy="44726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モバイル表示の強化</a:t>
              </a:r>
            </a:p>
          </p:txBody>
        </p:sp>
        <p:sp>
          <p:nvSpPr>
            <p:cNvPr id="54" name="角丸四角形 53"/>
            <p:cNvSpPr/>
            <p:nvPr/>
          </p:nvSpPr>
          <p:spPr>
            <a:xfrm>
              <a:off x="5164938" y="5334235"/>
              <a:ext cx="3404558" cy="447261"/>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新着通知アプリ</a:t>
              </a:r>
            </a:p>
          </p:txBody>
        </p:sp>
        <p:pic>
          <p:nvPicPr>
            <p:cNvPr id="55" name="図 54"/>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8045678" y="4230509"/>
              <a:ext cx="427737" cy="427737"/>
            </a:xfrm>
            <a:prstGeom prst="rect">
              <a:avLst/>
            </a:prstGeom>
          </p:spPr>
        </p:pic>
        <p:pic>
          <p:nvPicPr>
            <p:cNvPr id="56" name="図 55"/>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045677" y="3689209"/>
              <a:ext cx="427737" cy="427737"/>
            </a:xfrm>
            <a:prstGeom prst="rect">
              <a:avLst/>
            </a:prstGeom>
          </p:spPr>
        </p:pic>
        <p:pic>
          <p:nvPicPr>
            <p:cNvPr id="57" name="図 56"/>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8045678" y="4784176"/>
              <a:ext cx="447261" cy="447261"/>
            </a:xfrm>
            <a:prstGeom prst="rect">
              <a:avLst/>
            </a:prstGeom>
          </p:spPr>
        </p:pic>
      </p:grpSp>
      <p:sp>
        <p:nvSpPr>
          <p:cNvPr id="60" name="スライド番号プレースホルダー 59"/>
          <p:cNvSpPr>
            <a:spLocks noGrp="1"/>
          </p:cNvSpPr>
          <p:nvPr>
            <p:ph type="sldNum" sz="quarter" idx="10"/>
          </p:nvPr>
        </p:nvSpPr>
        <p:spPr/>
        <p:txBody>
          <a:bodyPr/>
          <a:lstStyle/>
          <a:p>
            <a:fld id="{0FEDF257-E9DE-47AD-A871-A7339627178B}" type="slidenum">
              <a:rPr lang="ja-JP" altLang="en-US" smtClean="0"/>
              <a:pPr/>
              <a:t>3</a:t>
            </a:fld>
            <a:endParaRPr lang="ja-JP" altLang="en-US"/>
          </a:p>
        </p:txBody>
      </p:sp>
      <p:sp>
        <p:nvSpPr>
          <p:cNvPr id="61" name="角丸四角形吹き出し 60"/>
          <p:cNvSpPr/>
          <p:nvPr/>
        </p:nvSpPr>
        <p:spPr>
          <a:xfrm>
            <a:off x="240933" y="1238940"/>
            <a:ext cx="1448912" cy="472267"/>
          </a:xfrm>
          <a:prstGeom prst="wedgeRoundRectCallout">
            <a:avLst>
              <a:gd name="adj1" fmla="val -2748"/>
              <a:gd name="adj2" fmla="val 72882"/>
              <a:gd name="adj3" fmla="val 16667"/>
            </a:avLst>
          </a:prstGeom>
          <a:solidFill>
            <a:srgbClr val="F79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dirty="0"/>
              <a:t>2013</a:t>
            </a:r>
            <a:r>
              <a:rPr kumimoji="1" lang="ja-JP" altLang="en-US" sz="1100" dirty="0"/>
              <a:t>年</a:t>
            </a:r>
            <a:r>
              <a:rPr lang="en-US" altLang="ja-JP" sz="1100" dirty="0"/>
              <a:t>10</a:t>
            </a:r>
            <a:r>
              <a:rPr kumimoji="1" lang="ja-JP" altLang="en-US" sz="1100" dirty="0"/>
              <a:t>月</a:t>
            </a:r>
            <a:r>
              <a:rPr lang="en-US" altLang="ja-JP" sz="1100" dirty="0"/>
              <a:t>10</a:t>
            </a:r>
            <a:r>
              <a:rPr kumimoji="1" lang="ja-JP" altLang="en-US" sz="1100" dirty="0"/>
              <a:t>日販売開始</a:t>
            </a:r>
          </a:p>
        </p:txBody>
      </p:sp>
      <p:grpSp>
        <p:nvGrpSpPr>
          <p:cNvPr id="2" name="図形グループ 1"/>
          <p:cNvGrpSpPr>
            <a:grpSpLocks noChangeAspect="1"/>
          </p:cNvGrpSpPr>
          <p:nvPr/>
        </p:nvGrpSpPr>
        <p:grpSpPr>
          <a:xfrm>
            <a:off x="8701262" y="5848704"/>
            <a:ext cx="291725" cy="511200"/>
            <a:chOff x="8705675" y="5866572"/>
            <a:chExt cx="289512" cy="507322"/>
          </a:xfrm>
        </p:grpSpPr>
        <p:pic>
          <p:nvPicPr>
            <p:cNvPr id="62" name="図 61"/>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rot="5400000">
              <a:off x="8596770" y="5975477"/>
              <a:ext cx="507322" cy="289512"/>
            </a:xfrm>
            <a:prstGeom prst="rect">
              <a:avLst/>
            </a:prstGeom>
          </p:spPr>
        </p:pic>
        <p:pic>
          <p:nvPicPr>
            <p:cNvPr id="63" name="図 62"/>
            <p:cNvPicPr>
              <a:picLocks noChangeAspect="1"/>
            </p:cNvPicPr>
            <p:nvPr/>
          </p:nvPicPr>
          <p:blipFill rotWithShape="1">
            <a:blip r:embed="rId27" cstate="hqprint">
              <a:extLst>
                <a:ext uri="{28A0092B-C50C-407E-A947-70E740481C1C}">
                  <a14:useLocalDpi xmlns:a14="http://schemas.microsoft.com/office/drawing/2010/main"/>
                </a:ext>
              </a:extLst>
            </a:blip>
            <a:srcRect/>
            <a:stretch/>
          </p:blipFill>
          <p:spPr>
            <a:xfrm>
              <a:off x="8760920" y="5959764"/>
              <a:ext cx="180349" cy="319890"/>
            </a:xfrm>
            <a:prstGeom prst="rect">
              <a:avLst/>
            </a:prstGeom>
          </p:spPr>
        </p:pic>
      </p:grpSp>
    </p:spTree>
    <p:extLst>
      <p:ext uri="{BB962C8B-B14F-4D97-AF65-F5344CB8AC3E}">
        <p14:creationId xmlns:p14="http://schemas.microsoft.com/office/powerpoint/2010/main" val="2490874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520723" y="3277570"/>
            <a:ext cx="8915400" cy="3387999"/>
          </a:xfrm>
        </p:spPr>
        <p:txBody>
          <a:bodyPr>
            <a:noAutofit/>
          </a:bodyPr>
          <a:lstStyle/>
          <a:p>
            <a:r>
              <a:rPr lang="ja-JP" altLang="en-US" sz="1600" b="1" dirty="0"/>
              <a:t>ワークフロー、報告書、プロジェクト機能</a:t>
            </a:r>
            <a:r>
              <a:rPr lang="ja-JP" altLang="en-US" sz="1600" dirty="0"/>
              <a:t>の利用</a:t>
            </a:r>
            <a:endParaRPr lang="en-US" altLang="ja-JP" sz="1600" dirty="0"/>
          </a:p>
          <a:p>
            <a:pPr marL="0" indent="0">
              <a:buNone/>
            </a:pPr>
            <a:endParaRPr lang="ja-JP" altLang="en-US" sz="600" dirty="0"/>
          </a:p>
          <a:p>
            <a:r>
              <a:rPr lang="ja-JP" altLang="en-US" sz="1600" b="1" dirty="0"/>
              <a:t>カスタムアプリ機能</a:t>
            </a:r>
            <a:r>
              <a:rPr lang="ja-JP" altLang="en-US" sz="1600" dirty="0"/>
              <a:t>の利用（プレミアムコースのみ）</a:t>
            </a:r>
          </a:p>
          <a:p>
            <a:pPr marL="0" indent="0">
              <a:buNone/>
            </a:pPr>
            <a:endParaRPr lang="ja-JP" altLang="en-US" sz="600" dirty="0"/>
          </a:p>
          <a:p>
            <a:r>
              <a:rPr lang="ja-JP" altLang="en-US" sz="1600" b="1" dirty="0"/>
              <a:t>連携</a:t>
            </a:r>
            <a:r>
              <a:rPr lang="en-US" altLang="ja-JP" sz="1600" b="1" dirty="0"/>
              <a:t>API</a:t>
            </a:r>
            <a:r>
              <a:rPr lang="ja-JP" altLang="en-US" sz="1600" dirty="0"/>
              <a:t>の利用（</a:t>
            </a:r>
            <a:r>
              <a:rPr lang="en-US" altLang="ja-JP" sz="1600" dirty="0"/>
              <a:t>KUNAI</a:t>
            </a:r>
            <a:r>
              <a:rPr lang="ja-JP" altLang="en-US" sz="1600" dirty="0"/>
              <a:t>等も含みます）</a:t>
            </a:r>
          </a:p>
          <a:p>
            <a:pPr marL="0" indent="0">
              <a:buNone/>
            </a:pPr>
            <a:endParaRPr lang="ja-JP" altLang="en-US" sz="600" dirty="0"/>
          </a:p>
          <a:p>
            <a:r>
              <a:rPr lang="ja-JP" altLang="en-US" sz="1600" dirty="0"/>
              <a:t>テクニカルサポートの利用</a:t>
            </a:r>
          </a:p>
          <a:p>
            <a:pPr marL="0" indent="0">
              <a:buNone/>
            </a:pPr>
            <a:endParaRPr lang="ja-JP" altLang="en-US" sz="600" dirty="0"/>
          </a:p>
          <a:p>
            <a:r>
              <a:rPr lang="ja-JP" altLang="en-US" sz="1600" dirty="0"/>
              <a:t>システムタスク（自動バックアップ、自動データ最適化）の利用</a:t>
            </a:r>
          </a:p>
          <a:p>
            <a:pPr marL="0" indent="0">
              <a:buNone/>
            </a:pPr>
            <a:endParaRPr lang="ja-JP" altLang="en-US" sz="600" dirty="0"/>
          </a:p>
          <a:p>
            <a:r>
              <a:rPr lang="ja-JP" altLang="en-US" sz="1600" dirty="0"/>
              <a:t>無償バージョンアップ</a:t>
            </a:r>
          </a:p>
          <a:p>
            <a:pPr marL="0" indent="0">
              <a:buNone/>
            </a:pPr>
            <a:endParaRPr lang="ja-JP" altLang="en-US" sz="600" dirty="0"/>
          </a:p>
          <a:p>
            <a:r>
              <a:rPr lang="ja-JP" altLang="en-US" sz="1600" dirty="0"/>
              <a:t>ネット連携サービス</a:t>
            </a:r>
          </a:p>
          <a:p>
            <a:pPr marL="0" indent="0">
              <a:buNone/>
            </a:pPr>
            <a:endParaRPr lang="ja-JP" altLang="en-US" sz="600" dirty="0"/>
          </a:p>
          <a:p>
            <a:r>
              <a:rPr lang="ja-JP" altLang="en-US" sz="1600" dirty="0"/>
              <a:t>デザインギャラリー</a:t>
            </a:r>
            <a:endParaRPr kumimoji="1" lang="ja-JP" altLang="en-US" sz="1600" dirty="0"/>
          </a:p>
        </p:txBody>
      </p:sp>
      <p:sp>
        <p:nvSpPr>
          <p:cNvPr id="11" name="テキスト ボックス 10"/>
          <p:cNvSpPr txBox="1"/>
          <p:nvPr/>
        </p:nvSpPr>
        <p:spPr>
          <a:xfrm>
            <a:off x="520723" y="2735819"/>
            <a:ext cx="8940845" cy="384721"/>
          </a:xfrm>
          <a:prstGeom prst="rect">
            <a:avLst/>
          </a:prstGeom>
          <a:noFill/>
        </p:spPr>
        <p:txBody>
          <a:bodyPr wrap="square" rtlCol="0">
            <a:spAutoFit/>
          </a:bodyPr>
          <a:lstStyle/>
          <a:p>
            <a:r>
              <a:rPr lang="ja-JP" altLang="en-US" b="1" dirty="0">
                <a:solidFill>
                  <a:srgbClr val="1E73A8"/>
                </a:solidFill>
                <a:latin typeface="メイリオ"/>
                <a:ea typeface="メイリオ"/>
                <a:cs typeface="メイリオ"/>
              </a:rPr>
              <a:t>■サービスライセンスの提供内容</a:t>
            </a:r>
            <a:endParaRPr lang="ja-JP" altLang="en-US" dirty="0">
              <a:solidFill>
                <a:srgbClr val="1E73A8"/>
              </a:solidFill>
              <a:latin typeface="メイリオ"/>
              <a:ea typeface="メイリオ"/>
              <a:cs typeface="メイリオ"/>
            </a:endParaRPr>
          </a:p>
        </p:txBody>
      </p:sp>
      <p:sp>
        <p:nvSpPr>
          <p:cNvPr id="10" name="角丸四角形 9"/>
          <p:cNvSpPr/>
          <p:nvPr/>
        </p:nvSpPr>
        <p:spPr>
          <a:xfrm>
            <a:off x="334430" y="226807"/>
            <a:ext cx="4167901" cy="91460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000" b="1" dirty="0">
                <a:solidFill>
                  <a:schemeClr val="tx2">
                    <a:lumMod val="50000"/>
                  </a:schemeClr>
                </a:solidFill>
              </a:rPr>
              <a:t>サービスライセンスとは？</a:t>
            </a:r>
            <a:endParaRPr kumimoji="1" lang="ja-JP" altLang="en-US" sz="2000" b="1" dirty="0">
              <a:solidFill>
                <a:schemeClr val="tx2">
                  <a:lumMod val="50000"/>
                </a:schemeClr>
              </a:solidFill>
            </a:endParaRPr>
          </a:p>
        </p:txBody>
      </p:sp>
      <p:pic>
        <p:nvPicPr>
          <p:cNvPr id="15" name="図 1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603167" y="365322"/>
            <a:ext cx="573819" cy="637576"/>
          </a:xfrm>
          <a:prstGeom prst="rect">
            <a:avLst/>
          </a:prstGeom>
        </p:spPr>
      </p:pic>
      <p:sp>
        <p:nvSpPr>
          <p:cNvPr id="5" name="テキスト ボックス 4"/>
          <p:cNvSpPr txBox="1"/>
          <p:nvPr/>
        </p:nvSpPr>
        <p:spPr>
          <a:xfrm>
            <a:off x="418594" y="1427973"/>
            <a:ext cx="8847326" cy="1107996"/>
          </a:xfrm>
          <a:prstGeom prst="rect">
            <a:avLst/>
          </a:prstGeom>
          <a:noFill/>
        </p:spPr>
        <p:txBody>
          <a:bodyPr wrap="square" rtlCol="0">
            <a:spAutoFit/>
          </a:bodyPr>
          <a:lstStyle/>
          <a:p>
            <a:r>
              <a:rPr kumimoji="1" lang="ja-JP" altLang="en-US" sz="1400" dirty="0"/>
              <a:t>サービスライセンスは「</a:t>
            </a:r>
            <a:r>
              <a:rPr lang="ja-JP" altLang="en-US" sz="1400" dirty="0"/>
              <a:t>サイボウズ </a:t>
            </a:r>
            <a:r>
              <a:rPr lang="en-US" altLang="ja-JP" sz="1400" dirty="0" smtClean="0"/>
              <a:t>Office</a:t>
            </a:r>
            <a:r>
              <a:rPr lang="ja-JP" altLang="en-US" sz="1400" dirty="0" smtClean="0"/>
              <a:t>」</a:t>
            </a:r>
            <a:r>
              <a:rPr lang="ja-JP" altLang="en-US" sz="1400" dirty="0"/>
              <a:t>をより便利に、より安心してご利用いただくための</a:t>
            </a:r>
            <a:endParaRPr lang="en-US" altLang="ja-JP" sz="1400" dirty="0"/>
          </a:p>
          <a:p>
            <a:r>
              <a:rPr lang="ja-JP" altLang="en-US" sz="1400" dirty="0" smtClean="0"/>
              <a:t>ライセンス</a:t>
            </a:r>
            <a:r>
              <a:rPr lang="ja-JP" altLang="en-US" sz="1400" dirty="0"/>
              <a:t>です。</a:t>
            </a:r>
            <a:endParaRPr lang="en-US" altLang="ja-JP" sz="1400" dirty="0"/>
          </a:p>
          <a:p>
            <a:r>
              <a:rPr kumimoji="1" lang="ja-JP" altLang="en-US" sz="1400" dirty="0"/>
              <a:t>サービスライセンス</a:t>
            </a:r>
            <a:r>
              <a:rPr kumimoji="1" lang="ja-JP" altLang="en-US" sz="1400" dirty="0" smtClean="0"/>
              <a:t>を継続購入いただかない場合、下記の機能を</a:t>
            </a:r>
            <a:r>
              <a:rPr kumimoji="1" lang="ja-JP" altLang="en-US" sz="1400" dirty="0"/>
              <a:t>ご利用</a:t>
            </a:r>
            <a:r>
              <a:rPr kumimoji="1" lang="ja-JP" altLang="en-US" sz="1400" dirty="0" smtClean="0"/>
              <a:t>いただけなく</a:t>
            </a:r>
            <a:r>
              <a:rPr kumimoji="1" lang="ja-JP" altLang="en-US" sz="1400" dirty="0"/>
              <a:t>なります。</a:t>
            </a:r>
            <a:endParaRPr kumimoji="1" lang="en-US" altLang="ja-JP" sz="1400" dirty="0"/>
          </a:p>
          <a:p>
            <a:r>
              <a:rPr lang="en-US" altLang="ja-JP" sz="1200" b="1" dirty="0">
                <a:solidFill>
                  <a:srgbClr val="E99435"/>
                </a:solidFill>
              </a:rPr>
              <a:t>※ </a:t>
            </a:r>
            <a:r>
              <a:rPr lang="ja-JP" altLang="en-US" sz="1200" b="1" dirty="0">
                <a:solidFill>
                  <a:srgbClr val="E99435"/>
                </a:solidFill>
              </a:rPr>
              <a:t>バージョンアップライセンスには </a:t>
            </a:r>
            <a:r>
              <a:rPr lang="en-US" altLang="ja-JP" sz="1200" b="1" dirty="0">
                <a:solidFill>
                  <a:srgbClr val="E99435"/>
                </a:solidFill>
              </a:rPr>
              <a:t>1</a:t>
            </a:r>
            <a:r>
              <a:rPr lang="ja-JP" altLang="en-US" sz="1200" b="1" dirty="0" smtClean="0">
                <a:solidFill>
                  <a:srgbClr val="E99435"/>
                </a:solidFill>
              </a:rPr>
              <a:t>年分</a:t>
            </a:r>
            <a:r>
              <a:rPr lang="ja-JP" altLang="en-US" sz="1200" b="1" dirty="0">
                <a:solidFill>
                  <a:srgbClr val="E99435"/>
                </a:solidFill>
              </a:rPr>
              <a:t>のサービスライセンスが含まれます。</a:t>
            </a:r>
            <a:endParaRPr lang="en-US" altLang="ja-JP" sz="1200" b="1" dirty="0">
              <a:solidFill>
                <a:srgbClr val="E99435"/>
              </a:solidFill>
            </a:endParaRPr>
          </a:p>
          <a:p>
            <a:r>
              <a:rPr kumimoji="1" lang="en-US" altLang="ja-JP" sz="1200" b="1" dirty="0">
                <a:solidFill>
                  <a:srgbClr val="E99435"/>
                </a:solidFill>
              </a:rPr>
              <a:t>    </a:t>
            </a:r>
            <a:r>
              <a:rPr lang="en-US" altLang="ja-JP" sz="1200" b="1" dirty="0" smtClean="0">
                <a:solidFill>
                  <a:srgbClr val="E99435"/>
                </a:solidFill>
              </a:rPr>
              <a:t>2</a:t>
            </a:r>
            <a:r>
              <a:rPr lang="ja-JP" altLang="en-US" sz="1200" b="1" dirty="0" smtClean="0">
                <a:solidFill>
                  <a:srgbClr val="E99435"/>
                </a:solidFill>
              </a:rPr>
              <a:t>年目</a:t>
            </a:r>
            <a:r>
              <a:rPr lang="ja-JP" altLang="en-US" sz="1200" b="1" dirty="0">
                <a:solidFill>
                  <a:srgbClr val="E99435"/>
                </a:solidFill>
              </a:rPr>
              <a:t>以降は「継続サービスライセンス」のご購入が必要になります。</a:t>
            </a:r>
            <a:endParaRPr kumimoji="1" lang="en-US" altLang="ja-JP" sz="1200" b="1" dirty="0">
              <a:solidFill>
                <a:srgbClr val="E99435"/>
              </a:solidFill>
            </a:endParaRPr>
          </a:p>
        </p:txBody>
      </p:sp>
      <p:sp>
        <p:nvSpPr>
          <p:cNvPr id="16" name="正方形/長方形 15"/>
          <p:cNvSpPr/>
          <p:nvPr/>
        </p:nvSpPr>
        <p:spPr>
          <a:xfrm>
            <a:off x="418594" y="1336780"/>
            <a:ext cx="8887946" cy="119918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スライド番号プレースホルダー 5"/>
          <p:cNvSpPr>
            <a:spLocks noGrp="1"/>
          </p:cNvSpPr>
          <p:nvPr>
            <p:ph type="sldNum" sz="quarter" idx="10"/>
          </p:nvPr>
        </p:nvSpPr>
        <p:spPr/>
        <p:txBody>
          <a:bodyPr/>
          <a:lstStyle/>
          <a:p>
            <a:fld id="{0FEDF257-E9DE-47AD-A871-A7339627178B}" type="slidenum">
              <a:rPr lang="ja-JP" altLang="en-US" smtClean="0"/>
              <a:pPr/>
              <a:t>30</a:t>
            </a:fld>
            <a:endParaRPr lang="ja-JP" altLang="en-US"/>
          </a:p>
        </p:txBody>
      </p:sp>
    </p:spTree>
    <p:extLst>
      <p:ext uri="{BB962C8B-B14F-4D97-AF65-F5344CB8AC3E}">
        <p14:creationId xmlns:p14="http://schemas.microsoft.com/office/powerpoint/2010/main" val="283962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8802" y="376475"/>
            <a:ext cx="8915400" cy="794380"/>
          </a:xfrm>
        </p:spPr>
        <p:txBody>
          <a:bodyPr anchor="ctr"/>
          <a:lstStyle/>
          <a:p>
            <a:pPr algn="l"/>
            <a:r>
              <a:rPr kumimoji="1" lang="ja-JP" altLang="en-US" sz="2400" dirty="0"/>
              <a:t>「サイボウズ </a:t>
            </a:r>
            <a:r>
              <a:rPr kumimoji="1" lang="en-US" altLang="ja-JP" sz="2400" dirty="0"/>
              <a:t>Office 10</a:t>
            </a:r>
            <a:r>
              <a:rPr kumimoji="1" lang="ja-JP" altLang="en-US" sz="2400" dirty="0"/>
              <a:t>」サービスライセンス価格</a:t>
            </a:r>
            <a:endParaRPr kumimoji="1" lang="ja-JP" altLang="en-US" sz="1100" dirty="0"/>
          </a:p>
        </p:txBody>
      </p:sp>
      <p:graphicFrame>
        <p:nvGraphicFramePr>
          <p:cNvPr id="7" name="コンテンツ プレースホルダー 4"/>
          <p:cNvGraphicFramePr>
            <a:graphicFrameLocks noGrp="1"/>
          </p:cNvGraphicFramePr>
          <p:nvPr>
            <p:ph idx="1"/>
            <p:extLst/>
          </p:nvPr>
        </p:nvGraphicFramePr>
        <p:xfrm>
          <a:off x="495300" y="1809541"/>
          <a:ext cx="8915445" cy="4484910"/>
        </p:xfrm>
        <a:graphic>
          <a:graphicData uri="http://schemas.openxmlformats.org/drawingml/2006/table">
            <a:tbl>
              <a:tblPr firstRow="1" firstCol="1">
                <a:tableStyleId>{F5AB1C69-6EDB-4FF4-983F-18BD219EF322}</a:tableStyleId>
              </a:tblPr>
              <a:tblGrid>
                <a:gridCol w="1516735">
                  <a:extLst>
                    <a:ext uri="{9D8B030D-6E8A-4147-A177-3AD203B41FA5}">
                      <a16:colId xmlns:a16="http://schemas.microsoft.com/office/drawing/2014/main" xmlns="" val="20000"/>
                    </a:ext>
                  </a:extLst>
                </a:gridCol>
                <a:gridCol w="1159131">
                  <a:extLst>
                    <a:ext uri="{9D8B030D-6E8A-4147-A177-3AD203B41FA5}">
                      <a16:colId xmlns:a16="http://schemas.microsoft.com/office/drawing/2014/main" xmlns="" val="20001"/>
                    </a:ext>
                  </a:extLst>
                </a:gridCol>
                <a:gridCol w="1270112">
                  <a:extLst>
                    <a:ext uri="{9D8B030D-6E8A-4147-A177-3AD203B41FA5}">
                      <a16:colId xmlns:a16="http://schemas.microsoft.com/office/drawing/2014/main" xmlns="" val="20002"/>
                    </a:ext>
                  </a:extLst>
                </a:gridCol>
                <a:gridCol w="1270112">
                  <a:extLst>
                    <a:ext uri="{9D8B030D-6E8A-4147-A177-3AD203B41FA5}">
                      <a16:colId xmlns:a16="http://schemas.microsoft.com/office/drawing/2014/main" xmlns="" val="20003"/>
                    </a:ext>
                  </a:extLst>
                </a:gridCol>
                <a:gridCol w="1270112">
                  <a:extLst>
                    <a:ext uri="{9D8B030D-6E8A-4147-A177-3AD203B41FA5}">
                      <a16:colId xmlns:a16="http://schemas.microsoft.com/office/drawing/2014/main" xmlns="" val="20004"/>
                    </a:ext>
                  </a:extLst>
                </a:gridCol>
                <a:gridCol w="1270112">
                  <a:extLst>
                    <a:ext uri="{9D8B030D-6E8A-4147-A177-3AD203B41FA5}">
                      <a16:colId xmlns:a16="http://schemas.microsoft.com/office/drawing/2014/main" xmlns="" val="20005"/>
                    </a:ext>
                  </a:extLst>
                </a:gridCol>
                <a:gridCol w="1159131">
                  <a:extLst>
                    <a:ext uri="{9D8B030D-6E8A-4147-A177-3AD203B41FA5}">
                      <a16:colId xmlns:a16="http://schemas.microsoft.com/office/drawing/2014/main" xmlns="" val="20006"/>
                    </a:ext>
                  </a:extLst>
                </a:gridCol>
              </a:tblGrid>
              <a:tr h="549709">
                <a:tc>
                  <a:txBody>
                    <a:bodyPr/>
                    <a:lstStyle/>
                    <a:p>
                      <a:pPr algn="ctr" fontAlgn="ct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gridSpan="5">
                  <a:txBody>
                    <a:bodyPr/>
                    <a:lstStyle/>
                    <a:p>
                      <a:pPr algn="ctr" fontAlgn="ctr"/>
                      <a:r>
                        <a:rPr lang="ja-JP" altLang="en-US" sz="1200" b="0" i="0" u="none" strike="noStrike" dirty="0">
                          <a:effectLst/>
                          <a:latin typeface="メイリオ"/>
                          <a:ea typeface="メイリオ"/>
                          <a:cs typeface="メイリオ"/>
                        </a:rPr>
                        <a:t>継続サービスライセンス</a:t>
                      </a: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hMerge="1">
                  <a:txBody>
                    <a:bodyPr/>
                    <a:lstStyle/>
                    <a:p>
                      <a:pPr algn="ctr" fontAlgn="b"/>
                      <a:endParaRPr lang="ja-JP" altLang="en-US" sz="1200" b="0" i="0" u="none" strike="noStrike" dirty="0">
                        <a:effectLst/>
                        <a:latin typeface="メイリオ"/>
                        <a:ea typeface="メイリオ"/>
                        <a:cs typeface="メイリオ"/>
                      </a:endParaRPr>
                    </a:p>
                  </a:txBody>
                  <a:tcPr marL="11620" marR="11620" marT="11620" marB="0" anchor="ctr">
                    <a:solidFill>
                      <a:srgbClr val="3490D0"/>
                    </a:solidFill>
                  </a:tcPr>
                </a:tc>
                <a:tc hMerge="1">
                  <a:txBody>
                    <a:bodyPr/>
                    <a:lstStyle/>
                    <a:p>
                      <a:pPr algn="ctr" fontAlgn="b"/>
                      <a:endParaRPr lang="ja-JP" altLang="en-US" sz="1200" b="0" i="0" u="none" strike="noStrike" dirty="0">
                        <a:effectLst/>
                        <a:latin typeface="メイリオ"/>
                        <a:ea typeface="メイリオ"/>
                        <a:cs typeface="メイリオ"/>
                      </a:endParaRPr>
                    </a:p>
                  </a:txBody>
                  <a:tcPr marL="11620" marR="11620" marT="11620" marB="0" anchor="ctr">
                    <a:solidFill>
                      <a:srgbClr val="3490D0"/>
                    </a:solidFill>
                  </a:tcPr>
                </a:tc>
                <a:tc hMerge="1">
                  <a:txBody>
                    <a:bodyPr/>
                    <a:lstStyle/>
                    <a:p>
                      <a:pPr algn="ctr" fontAlgn="b"/>
                      <a:endParaRPr lang="ja-JP" altLang="en-US" sz="1200" b="0" i="0" u="none" strike="noStrike" dirty="0">
                        <a:effectLst/>
                        <a:latin typeface="メイリオ"/>
                        <a:ea typeface="メイリオ"/>
                        <a:cs typeface="メイリオ"/>
                      </a:endParaRPr>
                    </a:p>
                  </a:txBody>
                  <a:tcPr marL="11620" marR="11620" marT="11620" marB="0" anchor="ctr">
                    <a:solidFill>
                      <a:srgbClr val="3490D0"/>
                    </a:solidFill>
                  </a:tcPr>
                </a:tc>
                <a:tc hMerge="1">
                  <a:txBody>
                    <a:bodyPr/>
                    <a:lstStyle/>
                    <a:p>
                      <a:pPr algn="ctr" fontAlgn="b"/>
                      <a:endParaRPr lang="ja-JP" altLang="en-US" sz="1200" b="0" i="0" u="none" strike="noStrike" dirty="0">
                        <a:effectLst/>
                        <a:latin typeface="メイリオ"/>
                        <a:ea typeface="メイリオ"/>
                        <a:cs typeface="メイリオ"/>
                      </a:endParaRPr>
                    </a:p>
                  </a:txBody>
                  <a:tcPr marL="11620" marR="11620" marT="11620" marB="0" anchor="ctr">
                    <a:solidFill>
                      <a:srgbClr val="3490D0"/>
                    </a:solidFill>
                  </a:tcPr>
                </a:tc>
                <a:tc>
                  <a:txBody>
                    <a:bodyPr/>
                    <a:lstStyle/>
                    <a:p>
                      <a:pPr algn="ctr" fontAlgn="ctr"/>
                      <a:r>
                        <a:rPr lang="ja-JP" altLang="en-US" sz="1200" b="0" i="0" u="none" strike="noStrike" dirty="0">
                          <a:effectLst/>
                          <a:latin typeface="メイリオ"/>
                          <a:ea typeface="メイリオ"/>
                          <a:cs typeface="メイリオ"/>
                        </a:rPr>
                        <a:t>再契約</a:t>
                      </a:r>
                      <a:endParaRPr lang="en-US" altLang="ja-JP" sz="1200" b="0" i="0" u="none" strike="noStrike" dirty="0">
                        <a:effectLst/>
                        <a:latin typeface="メイリオ"/>
                        <a:ea typeface="メイリオ"/>
                        <a:cs typeface="メイリオ"/>
                      </a:endParaRPr>
                    </a:p>
                    <a:p>
                      <a:pPr algn="ctr" fontAlgn="ctr"/>
                      <a:r>
                        <a:rPr lang="ja-JP" altLang="en-US" sz="1200" b="0" i="0" u="none" strike="noStrike" dirty="0">
                          <a:effectLst/>
                          <a:latin typeface="メイリオ"/>
                          <a:ea typeface="メイリオ"/>
                          <a:cs typeface="メイリオ"/>
                        </a:rPr>
                        <a:t>ライセンス</a:t>
                      </a: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extLst>
                  <a:ext uri="{0D108BD9-81ED-4DB2-BD59-A6C34878D82A}">
                    <a16:rowId xmlns:a16="http://schemas.microsoft.com/office/drawing/2014/main" xmlns="" val="10000"/>
                  </a:ext>
                </a:extLst>
              </a:tr>
              <a:tr h="534169">
                <a:tc>
                  <a:txBody>
                    <a:bodyPr/>
                    <a:lstStyle/>
                    <a:p>
                      <a:pPr algn="ctr"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ctr" fontAlgn="ctr"/>
                      <a:r>
                        <a:rPr lang="en-US" altLang="ja-JP" sz="1200" b="0" i="0" u="none" strike="noStrike" dirty="0">
                          <a:solidFill>
                            <a:schemeClr val="bg1"/>
                          </a:solidFill>
                          <a:effectLst/>
                          <a:latin typeface="メイリオ"/>
                          <a:ea typeface="メイリオ"/>
                          <a:cs typeface="メイリオ"/>
                        </a:rPr>
                        <a:t>1</a:t>
                      </a:r>
                      <a:r>
                        <a:rPr lang="ja-JP" altLang="en-US" sz="1200" b="0" i="0" u="none" strike="noStrike" dirty="0">
                          <a:solidFill>
                            <a:schemeClr val="bg1"/>
                          </a:solidFill>
                          <a:effectLst/>
                          <a:latin typeface="メイリオ"/>
                          <a:ea typeface="メイリオ"/>
                          <a:cs typeface="メイリオ"/>
                        </a:rPr>
                        <a:t>年</a:t>
                      </a: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ctr" fontAlgn="b"/>
                      <a:r>
                        <a:rPr lang="en-US" altLang="ja-JP" sz="1200" b="0" u="none" strike="noStrike" dirty="0">
                          <a:solidFill>
                            <a:schemeClr val="bg1"/>
                          </a:solidFill>
                          <a:effectLst/>
                          <a:latin typeface="メイリオ"/>
                          <a:ea typeface="メイリオ"/>
                          <a:cs typeface="メイリオ"/>
                        </a:rPr>
                        <a:t>2</a:t>
                      </a:r>
                      <a:r>
                        <a:rPr lang="ja-JP" altLang="en-US" sz="1200" b="0" u="none" strike="noStrike" dirty="0">
                          <a:solidFill>
                            <a:schemeClr val="bg1"/>
                          </a:solidFill>
                          <a:effectLst/>
                          <a:latin typeface="メイリオ"/>
                          <a:ea typeface="メイリオ"/>
                          <a:cs typeface="メイリオ"/>
                        </a:rPr>
                        <a:t>年パック</a:t>
                      </a:r>
                      <a:endParaRPr lang="ja-JP" altLang="en-US" sz="1200" b="0" i="0" u="none" strike="noStrike" dirty="0">
                        <a:solidFill>
                          <a:schemeClr val="bg1"/>
                        </a:solidFill>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ctr" fontAlgn="b"/>
                      <a:r>
                        <a:rPr lang="en-US" altLang="ja-JP" sz="1200" b="0" u="none" strike="noStrike" dirty="0">
                          <a:solidFill>
                            <a:schemeClr val="bg1"/>
                          </a:solidFill>
                          <a:effectLst/>
                          <a:latin typeface="メイリオ"/>
                          <a:ea typeface="メイリオ"/>
                          <a:cs typeface="メイリオ"/>
                        </a:rPr>
                        <a:t>3</a:t>
                      </a:r>
                      <a:r>
                        <a:rPr lang="ja-JP" altLang="en-US" sz="1200" b="0" u="none" strike="noStrike" dirty="0">
                          <a:solidFill>
                            <a:schemeClr val="bg1"/>
                          </a:solidFill>
                          <a:effectLst/>
                          <a:latin typeface="メイリオ"/>
                          <a:ea typeface="メイリオ"/>
                          <a:cs typeface="メイリオ"/>
                        </a:rPr>
                        <a:t>年パック</a:t>
                      </a:r>
                      <a:endParaRPr lang="ja-JP" altLang="en-US" sz="1200" b="0" i="0" u="none" strike="noStrike" dirty="0">
                        <a:solidFill>
                          <a:schemeClr val="bg1"/>
                        </a:solidFill>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ctr" fontAlgn="b"/>
                      <a:r>
                        <a:rPr lang="en-US" altLang="ja-JP" sz="1200" b="0" u="none" strike="noStrike" dirty="0">
                          <a:solidFill>
                            <a:schemeClr val="bg1"/>
                          </a:solidFill>
                          <a:effectLst/>
                          <a:latin typeface="メイリオ"/>
                          <a:ea typeface="メイリオ"/>
                          <a:cs typeface="メイリオ"/>
                        </a:rPr>
                        <a:t>4</a:t>
                      </a:r>
                      <a:r>
                        <a:rPr lang="ja-JP" altLang="en-US" sz="1200" b="0" u="none" strike="noStrike" dirty="0">
                          <a:solidFill>
                            <a:schemeClr val="bg1"/>
                          </a:solidFill>
                          <a:effectLst/>
                          <a:latin typeface="メイリオ"/>
                          <a:ea typeface="メイリオ"/>
                          <a:cs typeface="メイリオ"/>
                        </a:rPr>
                        <a:t>年パック</a:t>
                      </a:r>
                      <a:endParaRPr lang="ja-JP" altLang="en-US" sz="1200" b="0" i="0" u="none" strike="noStrike" dirty="0">
                        <a:solidFill>
                          <a:schemeClr val="bg1"/>
                        </a:solidFill>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ctr" fontAlgn="b"/>
                      <a:r>
                        <a:rPr lang="en-US" altLang="ja-JP" sz="1200" b="0" u="none" strike="noStrike" dirty="0">
                          <a:solidFill>
                            <a:schemeClr val="bg1"/>
                          </a:solidFill>
                          <a:effectLst/>
                          <a:latin typeface="メイリオ"/>
                          <a:ea typeface="メイリオ"/>
                          <a:cs typeface="メイリオ"/>
                        </a:rPr>
                        <a:t>5</a:t>
                      </a:r>
                      <a:r>
                        <a:rPr lang="ja-JP" altLang="en-US" sz="1200" b="0" u="none" strike="noStrike" dirty="0">
                          <a:solidFill>
                            <a:schemeClr val="bg1"/>
                          </a:solidFill>
                          <a:effectLst/>
                          <a:latin typeface="メイリオ"/>
                          <a:ea typeface="メイリオ"/>
                          <a:cs typeface="メイリオ"/>
                        </a:rPr>
                        <a:t>年パック</a:t>
                      </a:r>
                      <a:endParaRPr lang="ja-JP" altLang="en-US" sz="1200" b="0" i="0" u="none" strike="noStrike" dirty="0">
                        <a:solidFill>
                          <a:schemeClr val="bg1"/>
                        </a:solidFill>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ctr" fontAlgn="ctr"/>
                      <a:r>
                        <a:rPr lang="en-US" altLang="ja-JP" sz="1200" b="0" i="0" u="none" strike="noStrike" dirty="0">
                          <a:solidFill>
                            <a:schemeClr val="bg1"/>
                          </a:solidFill>
                          <a:effectLst/>
                          <a:latin typeface="メイリオ"/>
                          <a:ea typeface="メイリオ"/>
                          <a:cs typeface="メイリオ"/>
                        </a:rPr>
                        <a:t>1</a:t>
                      </a:r>
                      <a:r>
                        <a:rPr lang="ja-JP" altLang="en-US" sz="1200" b="0" i="0" u="none" strike="noStrike" dirty="0">
                          <a:solidFill>
                            <a:schemeClr val="bg1"/>
                          </a:solidFill>
                          <a:effectLst/>
                          <a:latin typeface="メイリオ"/>
                          <a:ea typeface="メイリオ"/>
                          <a:cs typeface="メイリオ"/>
                        </a:rPr>
                        <a:t>年</a:t>
                      </a: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extLst>
                  <a:ext uri="{0D108BD9-81ED-4DB2-BD59-A6C34878D82A}">
                    <a16:rowId xmlns:a16="http://schemas.microsoft.com/office/drawing/2014/main" xmlns="" val="10001"/>
                  </a:ext>
                </a:extLst>
              </a:tr>
              <a:tr h="425129">
                <a:tc>
                  <a:txBody>
                    <a:bodyPr/>
                    <a:lstStyle/>
                    <a:p>
                      <a:pPr algn="ctr" fontAlgn="ctr"/>
                      <a:r>
                        <a:rPr lang="en-US" altLang="ja-JP" sz="1200" b="0" u="none" strike="noStrike" dirty="0">
                          <a:effectLst/>
                          <a:latin typeface="メイリオ"/>
                          <a:ea typeface="メイリオ"/>
                          <a:cs typeface="メイリオ"/>
                        </a:rPr>
                        <a:t>10</a:t>
                      </a:r>
                      <a:r>
                        <a:rPr lang="ja-JP" altLang="en-US" sz="1200" b="0" u="none" strike="noStrike" dirty="0">
                          <a:effectLst/>
                          <a:latin typeface="メイリオ"/>
                          <a:ea typeface="メイリオ"/>
                          <a:cs typeface="メイリオ"/>
                        </a:rPr>
                        <a:t>ユーザー版</a:t>
                      </a: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r" fontAlgn="ctr"/>
                      <a:r>
                        <a:rPr lang="en-US" altLang="ja-JP" sz="1200" b="0" u="none" strike="noStrike" dirty="0">
                          <a:effectLst/>
                          <a:latin typeface="メイリオ"/>
                          <a:ea typeface="メイリオ"/>
                          <a:cs typeface="メイリオ"/>
                        </a:rPr>
                        <a:t>¥24,800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¥44,640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¥55,800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¥74,400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¥93,000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200" b="0" u="none" strike="noStrike" dirty="0">
                          <a:effectLst/>
                          <a:latin typeface="メイリオ"/>
                          <a:ea typeface="メイリオ"/>
                          <a:cs typeface="メイリオ"/>
                        </a:rPr>
                        <a:t>¥57,960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2"/>
                  </a:ext>
                </a:extLst>
              </a:tr>
              <a:tr h="425129">
                <a:tc>
                  <a:txBody>
                    <a:bodyPr/>
                    <a:lstStyle/>
                    <a:p>
                      <a:pPr algn="ctr" fontAlgn="ctr"/>
                      <a:r>
                        <a:rPr lang="en-US" altLang="ja-JP" sz="1200" b="0" u="none" strike="noStrike" dirty="0">
                          <a:effectLst/>
                          <a:latin typeface="メイリオ"/>
                          <a:ea typeface="メイリオ"/>
                          <a:cs typeface="メイリオ"/>
                        </a:rPr>
                        <a:t>20</a:t>
                      </a:r>
                      <a:r>
                        <a:rPr lang="ja-JP" altLang="en-US" sz="1200" b="0" u="none" strike="noStrike" dirty="0">
                          <a:effectLst/>
                          <a:latin typeface="メイリオ"/>
                          <a:ea typeface="メイリオ"/>
                          <a:cs typeface="メイリオ"/>
                        </a:rPr>
                        <a:t>ユーザー版</a:t>
                      </a: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r" fontAlgn="ctr"/>
                      <a:r>
                        <a:rPr lang="en-US" altLang="ja-JP" sz="1200" b="0" u="none" strike="noStrike" dirty="0">
                          <a:effectLst/>
                          <a:latin typeface="メイリオ"/>
                          <a:ea typeface="メイリオ"/>
                          <a:cs typeface="メイリオ"/>
                        </a:rPr>
                        <a:t>¥39,800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¥71,640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¥89,550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¥119,400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¥149,250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200" b="0" u="none" strike="noStrike" dirty="0">
                          <a:effectLst/>
                          <a:latin typeface="メイリオ"/>
                          <a:ea typeface="メイリオ"/>
                          <a:cs typeface="メイリオ"/>
                        </a:rPr>
                        <a:t>¥89,600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3"/>
                  </a:ext>
                </a:extLst>
              </a:tr>
              <a:tr h="425129">
                <a:tc>
                  <a:txBody>
                    <a:bodyPr/>
                    <a:lstStyle/>
                    <a:p>
                      <a:pPr algn="ctr" fontAlgn="ctr"/>
                      <a:r>
                        <a:rPr lang="en-US" altLang="ja-JP" sz="1200" b="0" u="none" strike="noStrike" dirty="0">
                          <a:effectLst/>
                          <a:latin typeface="メイリオ"/>
                          <a:ea typeface="メイリオ"/>
                          <a:cs typeface="メイリオ"/>
                        </a:rPr>
                        <a:t>50</a:t>
                      </a:r>
                      <a:r>
                        <a:rPr lang="ja-JP" altLang="en-US" sz="1200" b="0" u="none" strike="noStrike" dirty="0">
                          <a:effectLst/>
                          <a:latin typeface="メイリオ"/>
                          <a:ea typeface="メイリオ"/>
                          <a:cs typeface="メイリオ"/>
                        </a:rPr>
                        <a:t>ユーザー版</a:t>
                      </a: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r" fontAlgn="ctr"/>
                      <a:r>
                        <a:rPr lang="en-US" altLang="ja-JP" sz="1200" b="0" u="none" strike="noStrike" dirty="0">
                          <a:effectLst/>
                          <a:latin typeface="メイリオ"/>
                          <a:ea typeface="メイリオ"/>
                          <a:cs typeface="メイリオ"/>
                        </a:rPr>
                        <a:t>¥59,800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¥107,640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¥134,550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¥179,400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¥224,250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200" b="0" u="none" strike="noStrike" dirty="0">
                          <a:effectLst/>
                          <a:latin typeface="メイリオ"/>
                          <a:ea typeface="メイリオ"/>
                          <a:cs typeface="メイリオ"/>
                        </a:rPr>
                        <a:t>¥173,600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4"/>
                  </a:ext>
                </a:extLst>
              </a:tr>
              <a:tr h="425129">
                <a:tc>
                  <a:txBody>
                    <a:bodyPr/>
                    <a:lstStyle/>
                    <a:p>
                      <a:pPr algn="ctr" fontAlgn="ctr"/>
                      <a:r>
                        <a:rPr lang="en-US" altLang="ja-JP" sz="1200" b="0" u="none" strike="noStrike" dirty="0">
                          <a:effectLst/>
                          <a:latin typeface="メイリオ"/>
                          <a:ea typeface="メイリオ"/>
                          <a:cs typeface="メイリオ"/>
                        </a:rPr>
                        <a:t>100</a:t>
                      </a:r>
                      <a:r>
                        <a:rPr lang="ja-JP" altLang="en-US" sz="1200" b="0" u="none" strike="noStrike" dirty="0">
                          <a:effectLst/>
                          <a:latin typeface="メイリオ"/>
                          <a:ea typeface="メイリオ"/>
                          <a:cs typeface="メイリオ"/>
                        </a:rPr>
                        <a:t>ユーザー版</a:t>
                      </a: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r" fontAlgn="ctr"/>
                      <a:r>
                        <a:rPr lang="en-US" altLang="ja-JP" sz="1200" b="0" u="none" strike="noStrike" dirty="0">
                          <a:effectLst/>
                          <a:latin typeface="メイリオ"/>
                          <a:ea typeface="メイリオ"/>
                          <a:cs typeface="メイリオ"/>
                        </a:rPr>
                        <a:t>¥99,800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¥179,640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¥224,550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¥299,400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¥374,250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200" b="0" u="none" strike="noStrike" dirty="0">
                          <a:effectLst/>
                          <a:latin typeface="メイリオ"/>
                          <a:ea typeface="メイリオ"/>
                          <a:cs typeface="メイリオ"/>
                        </a:rPr>
                        <a:t>¥348,600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5"/>
                  </a:ext>
                </a:extLst>
              </a:tr>
              <a:tr h="425129">
                <a:tc>
                  <a:txBody>
                    <a:bodyPr/>
                    <a:lstStyle/>
                    <a:p>
                      <a:pPr algn="ctr" fontAlgn="ctr"/>
                      <a:r>
                        <a:rPr lang="en-US" altLang="ja-JP" sz="1200" b="0" u="none" strike="noStrike" dirty="0">
                          <a:effectLst/>
                          <a:latin typeface="メイリオ"/>
                          <a:ea typeface="メイリオ"/>
                          <a:cs typeface="メイリオ"/>
                        </a:rPr>
                        <a:t>150</a:t>
                      </a:r>
                      <a:r>
                        <a:rPr lang="ja-JP" altLang="en-US" sz="1200" b="0" u="none" strike="noStrike" dirty="0">
                          <a:effectLst/>
                          <a:latin typeface="メイリオ"/>
                          <a:ea typeface="メイリオ"/>
                          <a:cs typeface="メイリオ"/>
                        </a:rPr>
                        <a:t>ユーザー版</a:t>
                      </a: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r" fontAlgn="ctr"/>
                      <a:r>
                        <a:rPr lang="en-US" altLang="ja-JP" sz="1200" b="0" u="none" strike="noStrike" dirty="0">
                          <a:effectLst/>
                          <a:latin typeface="メイリオ"/>
                          <a:ea typeface="メイリオ"/>
                          <a:cs typeface="メイリオ"/>
                        </a:rPr>
                        <a:t>¥149,800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¥269,640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¥337,050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¥449,400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¥561,750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200" b="0" u="none" strike="noStrike" dirty="0">
                          <a:effectLst/>
                          <a:latin typeface="メイリオ"/>
                          <a:ea typeface="メイリオ"/>
                          <a:cs typeface="メイリオ"/>
                        </a:rPr>
                        <a:t>¥476,000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6"/>
                  </a:ext>
                </a:extLst>
              </a:tr>
              <a:tr h="425129">
                <a:tc>
                  <a:txBody>
                    <a:bodyPr/>
                    <a:lstStyle/>
                    <a:p>
                      <a:pPr algn="ctr" fontAlgn="ctr"/>
                      <a:r>
                        <a:rPr lang="en-US" altLang="ja-JP" sz="1200" b="0" u="none" strike="noStrike" dirty="0">
                          <a:effectLst/>
                          <a:latin typeface="メイリオ"/>
                          <a:ea typeface="メイリオ"/>
                          <a:cs typeface="メイリオ"/>
                        </a:rPr>
                        <a:t>200</a:t>
                      </a:r>
                      <a:r>
                        <a:rPr lang="ja-JP" altLang="en-US" sz="1200" b="0" u="none" strike="noStrike" dirty="0">
                          <a:effectLst/>
                          <a:latin typeface="メイリオ"/>
                          <a:ea typeface="メイリオ"/>
                          <a:cs typeface="メイリオ"/>
                        </a:rPr>
                        <a:t>ユーザー版</a:t>
                      </a: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r" fontAlgn="ctr"/>
                      <a:r>
                        <a:rPr lang="en-US" altLang="ja-JP" sz="1200" b="0" u="none" strike="noStrike" dirty="0">
                          <a:effectLst/>
                          <a:latin typeface="メイリオ"/>
                          <a:ea typeface="メイリオ"/>
                          <a:cs typeface="メイリオ"/>
                        </a:rPr>
                        <a:t>¥198,000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¥356,400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¥445,500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¥594,000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¥742,500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200" b="0" u="none" strike="noStrike" dirty="0">
                          <a:effectLst/>
                          <a:latin typeface="メイリオ"/>
                          <a:ea typeface="メイリオ"/>
                          <a:cs typeface="メイリオ"/>
                        </a:rPr>
                        <a:t>¥616,000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7"/>
                  </a:ext>
                </a:extLst>
              </a:tr>
              <a:tr h="425129">
                <a:tc>
                  <a:txBody>
                    <a:bodyPr/>
                    <a:lstStyle/>
                    <a:p>
                      <a:pPr algn="ctr" fontAlgn="ctr"/>
                      <a:r>
                        <a:rPr lang="en-US" altLang="ja-JP" sz="1200" b="0" u="none" strike="noStrike" dirty="0">
                          <a:effectLst/>
                          <a:latin typeface="メイリオ"/>
                          <a:ea typeface="メイリオ"/>
                          <a:cs typeface="メイリオ"/>
                        </a:rPr>
                        <a:t>250</a:t>
                      </a:r>
                      <a:r>
                        <a:rPr lang="ja-JP" altLang="en-US" sz="1200" b="0" u="none" strike="noStrike" dirty="0">
                          <a:effectLst/>
                          <a:latin typeface="メイリオ"/>
                          <a:ea typeface="メイリオ"/>
                          <a:cs typeface="メイリオ"/>
                        </a:rPr>
                        <a:t>ユーザー版</a:t>
                      </a: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r" fontAlgn="ctr"/>
                      <a:r>
                        <a:rPr lang="en-US" altLang="ja-JP" sz="1200" b="0" u="none" strike="noStrike" dirty="0">
                          <a:effectLst/>
                          <a:latin typeface="メイリオ"/>
                          <a:ea typeface="メイリオ"/>
                          <a:cs typeface="メイリオ"/>
                        </a:rPr>
                        <a:t>¥246,000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¥442,800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¥553,500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¥738,000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¥922,500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200" b="0" u="none" strike="noStrike" dirty="0">
                          <a:effectLst/>
                          <a:latin typeface="メイリオ"/>
                          <a:ea typeface="メイリオ"/>
                          <a:cs typeface="メイリオ"/>
                        </a:rPr>
                        <a:t>¥756,000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8"/>
                  </a:ext>
                </a:extLst>
              </a:tr>
              <a:tr h="425129">
                <a:tc>
                  <a:txBody>
                    <a:bodyPr/>
                    <a:lstStyle/>
                    <a:p>
                      <a:pPr algn="ctr" fontAlgn="ctr"/>
                      <a:r>
                        <a:rPr lang="ja-JP" altLang="en-US" sz="1200" b="0" u="none" strike="noStrike" dirty="0">
                          <a:effectLst/>
                          <a:latin typeface="メイリオ"/>
                          <a:ea typeface="メイリオ"/>
                          <a:cs typeface="メイリオ"/>
                        </a:rPr>
                        <a:t>無制限版</a:t>
                      </a:r>
                      <a:endParaRPr lang="ja-JP" altLang="en-US"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3490D0"/>
                    </a:solidFill>
                  </a:tcPr>
                </a:tc>
                <a:tc>
                  <a:txBody>
                    <a:bodyPr/>
                    <a:lstStyle/>
                    <a:p>
                      <a:pPr algn="r" fontAlgn="ctr"/>
                      <a:r>
                        <a:rPr lang="en-US" altLang="ja-JP" sz="1200" b="0" u="none" strike="noStrike" dirty="0">
                          <a:effectLst/>
                          <a:latin typeface="メイリオ"/>
                          <a:ea typeface="メイリオ"/>
                          <a:cs typeface="メイリオ"/>
                        </a:rPr>
                        <a:t>¥380,000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¥684,000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¥855,000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¥1,140,000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b"/>
                      <a:r>
                        <a:rPr lang="en-US" altLang="ja-JP" sz="1200" b="0" u="none" strike="noStrike" dirty="0">
                          <a:effectLst/>
                          <a:latin typeface="メイリオ"/>
                          <a:ea typeface="メイリオ"/>
                          <a:cs typeface="メイリオ"/>
                        </a:rPr>
                        <a:t>¥1,425,000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r" fontAlgn="ctr"/>
                      <a:r>
                        <a:rPr lang="en-US" altLang="ja-JP" sz="1200" b="0" u="none" strike="noStrike" dirty="0">
                          <a:effectLst/>
                          <a:latin typeface="メイリオ"/>
                          <a:ea typeface="メイリオ"/>
                          <a:cs typeface="メイリオ"/>
                        </a:rPr>
                        <a:t>¥1,176,000</a:t>
                      </a:r>
                      <a:endParaRPr lang="en-US" altLang="ja-JP" sz="1200" b="0" i="0" u="none" strike="noStrike" dirty="0">
                        <a:effectLst/>
                        <a:latin typeface="メイリオ"/>
                        <a:ea typeface="メイリオ"/>
                        <a:cs typeface="メイリオ"/>
                      </a:endParaRPr>
                    </a:p>
                  </a:txBody>
                  <a:tcPr marL="11474" marR="11474" marT="1162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9" name="テキスト ボックス 8"/>
          <p:cNvSpPr txBox="1"/>
          <p:nvPr/>
        </p:nvSpPr>
        <p:spPr>
          <a:xfrm>
            <a:off x="431801" y="1333502"/>
            <a:ext cx="8940845" cy="338554"/>
          </a:xfrm>
          <a:prstGeom prst="rect">
            <a:avLst/>
          </a:prstGeom>
          <a:noFill/>
        </p:spPr>
        <p:txBody>
          <a:bodyPr wrap="square" rtlCol="0">
            <a:spAutoFit/>
          </a:bodyPr>
          <a:lstStyle/>
          <a:p>
            <a:r>
              <a:rPr lang="en-US" altLang="ja-JP" sz="1600" b="1" dirty="0">
                <a:solidFill>
                  <a:srgbClr val="E99435"/>
                </a:solidFill>
                <a:latin typeface="メイリオ"/>
                <a:ea typeface="メイリオ"/>
                <a:cs typeface="メイリオ"/>
              </a:rPr>
              <a:t>※ </a:t>
            </a:r>
            <a:r>
              <a:rPr lang="ja-JP" altLang="en-US" sz="1600" b="1" dirty="0">
                <a:solidFill>
                  <a:srgbClr val="E99435"/>
                </a:solidFill>
                <a:latin typeface="メイリオ"/>
                <a:ea typeface="メイリオ"/>
                <a:cs typeface="メイリオ"/>
              </a:rPr>
              <a:t>サービスライセンスは</a:t>
            </a:r>
            <a:r>
              <a:rPr lang="ja-JP" altLang="en-US" sz="1600" b="1" dirty="0" smtClean="0">
                <a:solidFill>
                  <a:srgbClr val="E99435"/>
                </a:solidFill>
                <a:latin typeface="メイリオ"/>
                <a:ea typeface="メイリオ"/>
                <a:cs typeface="メイリオ"/>
              </a:rPr>
              <a:t>スタンダードコース</a:t>
            </a:r>
            <a:r>
              <a:rPr lang="en-US" altLang="ja-JP" sz="1600" b="1" dirty="0" smtClean="0">
                <a:solidFill>
                  <a:srgbClr val="E99435"/>
                </a:solidFill>
                <a:latin typeface="メイリオ"/>
                <a:ea typeface="メイリオ"/>
                <a:cs typeface="メイリオ"/>
              </a:rPr>
              <a:t> / </a:t>
            </a:r>
            <a:r>
              <a:rPr lang="ja-JP" altLang="en-US" sz="1600" b="1" dirty="0" smtClean="0">
                <a:solidFill>
                  <a:srgbClr val="E99435"/>
                </a:solidFill>
                <a:latin typeface="メイリオ"/>
                <a:ea typeface="メイリオ"/>
                <a:cs typeface="メイリオ"/>
              </a:rPr>
              <a:t>プレミアムコース</a:t>
            </a:r>
            <a:r>
              <a:rPr lang="ja-JP" altLang="en-US" sz="1600" b="1" dirty="0">
                <a:solidFill>
                  <a:srgbClr val="E99435"/>
                </a:solidFill>
                <a:latin typeface="メイリオ"/>
                <a:ea typeface="メイリオ"/>
                <a:cs typeface="メイリオ"/>
              </a:rPr>
              <a:t>同一価格です。</a:t>
            </a:r>
          </a:p>
        </p:txBody>
      </p:sp>
      <p:sp>
        <p:nvSpPr>
          <p:cNvPr id="8" name="テキスト ボックス 18"/>
          <p:cNvSpPr txBox="1">
            <a:spLocks noChangeArrowheads="1"/>
          </p:cNvSpPr>
          <p:nvPr/>
        </p:nvSpPr>
        <p:spPr bwMode="auto">
          <a:xfrm>
            <a:off x="551881" y="6274389"/>
            <a:ext cx="17116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dirty="0">
                <a:latin typeface="+mn-ea"/>
                <a:ea typeface="+mn-ea"/>
              </a:rPr>
              <a:t>※</a:t>
            </a:r>
            <a:r>
              <a:rPr lang="ja-JP" altLang="en-US" sz="900" dirty="0">
                <a:latin typeface="+mn-ea"/>
                <a:ea typeface="+mn-ea"/>
              </a:rPr>
              <a:t>価格は税抜き表示です。</a:t>
            </a:r>
          </a:p>
        </p:txBody>
      </p:sp>
      <p:pic>
        <p:nvPicPr>
          <p:cNvPr id="10" name="図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51494" y="790465"/>
            <a:ext cx="1228725" cy="485775"/>
          </a:xfrm>
          <a:prstGeom prst="rect">
            <a:avLst/>
          </a:prstGeom>
        </p:spPr>
      </p:pic>
      <p:sp>
        <p:nvSpPr>
          <p:cNvPr id="3" name="スライド番号プレースホルダー 2"/>
          <p:cNvSpPr>
            <a:spLocks noGrp="1"/>
          </p:cNvSpPr>
          <p:nvPr>
            <p:ph type="sldNum" sz="quarter" idx="10"/>
          </p:nvPr>
        </p:nvSpPr>
        <p:spPr/>
        <p:txBody>
          <a:bodyPr/>
          <a:lstStyle/>
          <a:p>
            <a:fld id="{0FEDF257-E9DE-47AD-A871-A7339627178B}" type="slidenum">
              <a:rPr lang="ja-JP" altLang="en-US" smtClean="0"/>
              <a:pPr/>
              <a:t>31</a:t>
            </a:fld>
            <a:endParaRPr lang="ja-JP" altLang="en-US"/>
          </a:p>
        </p:txBody>
      </p:sp>
      <p:sp>
        <p:nvSpPr>
          <p:cNvPr id="11" name="テキスト ボックス 10"/>
          <p:cNvSpPr txBox="1"/>
          <p:nvPr/>
        </p:nvSpPr>
        <p:spPr>
          <a:xfrm>
            <a:off x="5649979" y="946504"/>
            <a:ext cx="2167271" cy="369332"/>
          </a:xfrm>
          <a:prstGeom prst="rect">
            <a:avLst/>
          </a:prstGeom>
          <a:noFill/>
        </p:spPr>
        <p:txBody>
          <a:bodyPr wrap="square" rtlCol="0">
            <a:spAutoFit/>
          </a:bodyPr>
          <a:lstStyle/>
          <a:p>
            <a:r>
              <a:rPr lang="en-US" altLang="ja-JP" sz="900" dirty="0"/>
              <a:t>※</a:t>
            </a:r>
            <a:r>
              <a:rPr lang="ja-JP" altLang="en-US" sz="900" dirty="0"/>
              <a:t>参考：</a:t>
            </a:r>
            <a:r>
              <a:rPr kumimoji="1" lang="ja-JP" altLang="en-US" sz="900" dirty="0"/>
              <a:t>スタンダードコース</a:t>
            </a:r>
            <a:endParaRPr kumimoji="1" lang="en-US" altLang="ja-JP" sz="900" dirty="0"/>
          </a:p>
          <a:p>
            <a:r>
              <a:rPr kumimoji="1" lang="en-US" altLang="ja-JP" sz="900" dirty="0"/>
              <a:t>10</a:t>
            </a:r>
            <a:r>
              <a:rPr kumimoji="1" lang="ja-JP" altLang="en-US" sz="900" dirty="0"/>
              <a:t>ユーザー版　新規ご購入の場合</a:t>
            </a:r>
          </a:p>
        </p:txBody>
      </p:sp>
    </p:spTree>
    <p:extLst>
      <p:ext uri="{BB962C8B-B14F-4D97-AF65-F5344CB8AC3E}">
        <p14:creationId xmlns:p14="http://schemas.microsoft.com/office/powerpoint/2010/main" val="547993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0723" y="251467"/>
            <a:ext cx="8915400" cy="794380"/>
          </a:xfrm>
        </p:spPr>
        <p:txBody>
          <a:bodyPr anchor="ctr"/>
          <a:lstStyle/>
          <a:p>
            <a:pPr algn="l"/>
            <a:r>
              <a:rPr kumimoji="1" lang="ja-JP" altLang="en-US" sz="2400" dirty="0"/>
              <a:t>ユーザー数追加価格</a:t>
            </a:r>
            <a:r>
              <a:rPr lang="ja-JP" altLang="en-US" sz="1600" dirty="0">
                <a:solidFill>
                  <a:prstClr val="black">
                    <a:lumMod val="85000"/>
                    <a:lumOff val="15000"/>
                  </a:prstClr>
                </a:solidFill>
              </a:rPr>
              <a:t>（税抜）</a:t>
            </a:r>
            <a:endParaRPr kumimoji="1" lang="ja-JP" altLang="en-US" sz="1600" dirty="0"/>
          </a:p>
        </p:txBody>
      </p:sp>
      <p:graphicFrame>
        <p:nvGraphicFramePr>
          <p:cNvPr id="5" name="コンテンツ プレースホルダー 4"/>
          <p:cNvGraphicFramePr>
            <a:graphicFrameLocks noGrp="1"/>
          </p:cNvGraphicFramePr>
          <p:nvPr>
            <p:ph idx="1"/>
            <p:extLst/>
          </p:nvPr>
        </p:nvGraphicFramePr>
        <p:xfrm>
          <a:off x="495300" y="1915669"/>
          <a:ext cx="8916020" cy="1980022"/>
        </p:xfrm>
        <a:graphic>
          <a:graphicData uri="http://schemas.openxmlformats.org/drawingml/2006/table">
            <a:tbl>
              <a:tblPr firstRow="1" firstCol="1">
                <a:tableStyleId>{F5AB1C69-6EDB-4FF4-983F-18BD219EF322}</a:tableStyleId>
              </a:tblPr>
              <a:tblGrid>
                <a:gridCol w="1535479">
                  <a:extLst>
                    <a:ext uri="{9D8B030D-6E8A-4147-A177-3AD203B41FA5}">
                      <a16:colId xmlns:a16="http://schemas.microsoft.com/office/drawing/2014/main" xmlns="" val="20000"/>
                    </a:ext>
                  </a:extLst>
                </a:gridCol>
                <a:gridCol w="1054363">
                  <a:extLst>
                    <a:ext uri="{9D8B030D-6E8A-4147-A177-3AD203B41FA5}">
                      <a16:colId xmlns:a16="http://schemas.microsoft.com/office/drawing/2014/main" xmlns="" val="20001"/>
                    </a:ext>
                  </a:extLst>
                </a:gridCol>
                <a:gridCol w="1054363">
                  <a:extLst>
                    <a:ext uri="{9D8B030D-6E8A-4147-A177-3AD203B41FA5}">
                      <a16:colId xmlns:a16="http://schemas.microsoft.com/office/drawing/2014/main" xmlns="" val="20002"/>
                    </a:ext>
                  </a:extLst>
                </a:gridCol>
                <a:gridCol w="1054363">
                  <a:extLst>
                    <a:ext uri="{9D8B030D-6E8A-4147-A177-3AD203B41FA5}">
                      <a16:colId xmlns:a16="http://schemas.microsoft.com/office/drawing/2014/main" xmlns="" val="20003"/>
                    </a:ext>
                  </a:extLst>
                </a:gridCol>
                <a:gridCol w="1054363">
                  <a:extLst>
                    <a:ext uri="{9D8B030D-6E8A-4147-A177-3AD203B41FA5}">
                      <a16:colId xmlns:a16="http://schemas.microsoft.com/office/drawing/2014/main" xmlns="" val="20004"/>
                    </a:ext>
                  </a:extLst>
                </a:gridCol>
                <a:gridCol w="1054363">
                  <a:extLst>
                    <a:ext uri="{9D8B030D-6E8A-4147-A177-3AD203B41FA5}">
                      <a16:colId xmlns:a16="http://schemas.microsoft.com/office/drawing/2014/main" xmlns="" val="20005"/>
                    </a:ext>
                  </a:extLst>
                </a:gridCol>
                <a:gridCol w="1054363">
                  <a:extLst>
                    <a:ext uri="{9D8B030D-6E8A-4147-A177-3AD203B41FA5}">
                      <a16:colId xmlns:a16="http://schemas.microsoft.com/office/drawing/2014/main" xmlns="" val="20006"/>
                    </a:ext>
                  </a:extLst>
                </a:gridCol>
                <a:gridCol w="1054363">
                  <a:extLst>
                    <a:ext uri="{9D8B030D-6E8A-4147-A177-3AD203B41FA5}">
                      <a16:colId xmlns:a16="http://schemas.microsoft.com/office/drawing/2014/main" xmlns="" val="20007"/>
                    </a:ext>
                  </a:extLst>
                </a:gridCol>
              </a:tblGrid>
              <a:tr h="340845">
                <a:tc>
                  <a:txBody>
                    <a:bodyPr/>
                    <a:lstStyle/>
                    <a:p>
                      <a:pPr algn="l" fontAlgn="ctr"/>
                      <a:r>
                        <a:rPr lang="ja-JP" altLang="en-US" sz="1200" b="0" u="none" strike="noStrike" dirty="0">
                          <a:effectLst/>
                          <a:latin typeface="メイリオ"/>
                          <a:ea typeface="メイリオ"/>
                          <a:cs typeface="メイリオ"/>
                        </a:rPr>
                        <a:t>　　　　</a:t>
                      </a:r>
                      <a:r>
                        <a:rPr lang="en-US" altLang="ja-JP" sz="1200" b="0" u="none" strike="noStrike" baseline="0" dirty="0">
                          <a:effectLst/>
                          <a:latin typeface="メイリオ"/>
                          <a:ea typeface="メイリオ"/>
                          <a:cs typeface="メイリオ"/>
                        </a:rPr>
                        <a:t> </a:t>
                      </a:r>
                      <a:r>
                        <a:rPr lang="ja-JP" altLang="en-US" sz="1200" b="0" u="none" strike="noStrike" baseline="0" dirty="0">
                          <a:effectLst/>
                          <a:latin typeface="メイリオ"/>
                          <a:ea typeface="メイリオ"/>
                          <a:cs typeface="メイリオ"/>
                        </a:rPr>
                        <a:t>　　</a:t>
                      </a:r>
                      <a:r>
                        <a:rPr lang="ja-JP" altLang="en-US" sz="1200" b="0" u="none" strike="noStrike" dirty="0">
                          <a:effectLst/>
                          <a:latin typeface="メイリオ"/>
                          <a:ea typeface="メイリオ"/>
                          <a:cs typeface="メイリオ"/>
                        </a:rPr>
                        <a:t>追加後</a:t>
                      </a:r>
                      <a:endParaRPr lang="en-US" altLang="ja-JP" sz="1200" b="0" u="none" strike="noStrike" dirty="0">
                        <a:effectLst/>
                        <a:latin typeface="メイリオ"/>
                        <a:ea typeface="メイリオ"/>
                        <a:cs typeface="メイリオ"/>
                      </a:endParaRPr>
                    </a:p>
                    <a:p>
                      <a:pPr algn="l" fontAlgn="ctr"/>
                      <a:r>
                        <a:rPr lang="en-US" altLang="ja-JP" sz="1200" b="0" u="none" strike="noStrike" baseline="0" dirty="0">
                          <a:effectLst/>
                          <a:latin typeface="メイリオ"/>
                          <a:ea typeface="メイリオ"/>
                          <a:cs typeface="メイリオ"/>
                        </a:rPr>
                        <a:t> </a:t>
                      </a:r>
                      <a:r>
                        <a:rPr lang="ja-JP" altLang="en-US" sz="1200" b="0" u="none" strike="noStrike" dirty="0">
                          <a:effectLst/>
                          <a:latin typeface="メイリオ"/>
                          <a:ea typeface="メイリオ"/>
                          <a:cs typeface="メイリオ"/>
                        </a:rPr>
                        <a:t>追加前</a:t>
                      </a:r>
                      <a:endParaRPr lang="ja-JP" altLang="en-US"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ctr" fontAlgn="ctr"/>
                      <a:r>
                        <a:rPr lang="en-US" altLang="ja-JP" sz="1200" b="0" u="none" strike="noStrike" dirty="0">
                          <a:effectLst/>
                          <a:latin typeface="メイリオ"/>
                          <a:ea typeface="メイリオ"/>
                          <a:cs typeface="メイリオ"/>
                        </a:rPr>
                        <a:t>20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ctr" fontAlgn="ctr"/>
                      <a:r>
                        <a:rPr lang="en-US" altLang="ja-JP" sz="1200" b="0" u="none" strike="noStrike" dirty="0">
                          <a:effectLst/>
                          <a:latin typeface="メイリオ"/>
                          <a:ea typeface="メイリオ"/>
                          <a:cs typeface="メイリオ"/>
                        </a:rPr>
                        <a:t>50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ctr" fontAlgn="ctr"/>
                      <a:r>
                        <a:rPr lang="en-US" altLang="ja-JP" sz="1200" b="0" u="none" strike="noStrike" dirty="0">
                          <a:effectLst/>
                          <a:latin typeface="メイリオ"/>
                          <a:ea typeface="メイリオ"/>
                          <a:cs typeface="メイリオ"/>
                        </a:rPr>
                        <a:t>100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ctr" fontAlgn="ctr"/>
                      <a:r>
                        <a:rPr lang="en-US" altLang="ja-JP" sz="1200" b="0" u="none" strike="noStrike" dirty="0">
                          <a:effectLst/>
                          <a:latin typeface="メイリオ"/>
                          <a:ea typeface="メイリオ"/>
                          <a:cs typeface="メイリオ"/>
                        </a:rPr>
                        <a:t>150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ctr" fontAlgn="ctr"/>
                      <a:r>
                        <a:rPr lang="en-US" altLang="ja-JP" sz="1200" b="0" u="none" strike="noStrike" dirty="0">
                          <a:effectLst/>
                          <a:latin typeface="メイリオ"/>
                          <a:ea typeface="メイリオ"/>
                          <a:cs typeface="メイリオ"/>
                        </a:rPr>
                        <a:t>200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ctr" fontAlgn="ctr"/>
                      <a:r>
                        <a:rPr lang="en-US" altLang="ja-JP" sz="1200" b="0" u="none" strike="noStrike" dirty="0">
                          <a:effectLst/>
                          <a:latin typeface="メイリオ"/>
                          <a:ea typeface="メイリオ"/>
                          <a:cs typeface="メイリオ"/>
                        </a:rPr>
                        <a:t>250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ctr" fontAlgn="ctr"/>
                      <a:r>
                        <a:rPr lang="ja-JP" altLang="en-US" sz="1200" b="0" u="none" strike="noStrike" dirty="0">
                          <a:effectLst/>
                          <a:latin typeface="メイリオ"/>
                          <a:ea typeface="メイリオ"/>
                          <a:cs typeface="メイリオ"/>
                        </a:rPr>
                        <a:t>無制限</a:t>
                      </a:r>
                      <a:endParaRPr lang="ja-JP" altLang="en-US" sz="1200" b="0" i="0" u="none" strike="noStrike" dirty="0">
                        <a:effectLst/>
                        <a:latin typeface="メイリオ"/>
                        <a:ea typeface="メイリオ"/>
                        <a:cs typeface="メイリオ"/>
                      </a:endParaRPr>
                    </a:p>
                  </a:txBody>
                  <a:tcPr marL="9575" marR="9575" marT="9645" marB="0" anchor="ctr">
                    <a:solidFill>
                      <a:srgbClr val="3490D0"/>
                    </a:solidFill>
                  </a:tcPr>
                </a:tc>
                <a:extLst>
                  <a:ext uri="{0D108BD9-81ED-4DB2-BD59-A6C34878D82A}">
                    <a16:rowId xmlns:a16="http://schemas.microsoft.com/office/drawing/2014/main" xmlns="" val="10000"/>
                  </a:ext>
                </a:extLst>
              </a:tr>
              <a:tr h="229231">
                <a:tc>
                  <a:txBody>
                    <a:bodyPr/>
                    <a:lstStyle/>
                    <a:p>
                      <a:pPr algn="ctr" fontAlgn="ctr"/>
                      <a:r>
                        <a:rPr lang="en-US" altLang="ja-JP" sz="1200" b="0" u="none" strike="noStrike" dirty="0">
                          <a:effectLst/>
                          <a:latin typeface="メイリオ"/>
                          <a:ea typeface="メイリオ"/>
                          <a:cs typeface="メイリオ"/>
                        </a:rPr>
                        <a:t>10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r" fontAlgn="ctr"/>
                      <a:r>
                        <a:rPr lang="en-US" altLang="ja-JP" sz="1200" b="0" u="none" strike="noStrike" dirty="0">
                          <a:effectLst/>
                          <a:latin typeface="メイリオ"/>
                          <a:ea typeface="メイリオ"/>
                          <a:cs typeface="メイリオ"/>
                        </a:rPr>
                        <a:t>¥34,000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¥125,200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¥314,200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¥464,200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¥620,200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¥776,200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¥1,316,200</a:t>
                      </a:r>
                      <a:endParaRPr lang="en-US" altLang="ja-JP" sz="1200" b="0" i="0" u="none" strike="noStrike" dirty="0">
                        <a:effectLst/>
                        <a:latin typeface="メイリオ"/>
                        <a:ea typeface="メイリオ"/>
                        <a:cs typeface="メイリオ"/>
                      </a:endParaRPr>
                    </a:p>
                  </a:txBody>
                  <a:tcPr marL="9575" marR="9575" marT="9645" marB="0" anchor="ctr"/>
                </a:tc>
                <a:extLst>
                  <a:ext uri="{0D108BD9-81ED-4DB2-BD59-A6C34878D82A}">
                    <a16:rowId xmlns:a16="http://schemas.microsoft.com/office/drawing/2014/main" xmlns="" val="10001"/>
                  </a:ext>
                </a:extLst>
              </a:tr>
              <a:tr h="229231">
                <a:tc>
                  <a:txBody>
                    <a:bodyPr/>
                    <a:lstStyle/>
                    <a:p>
                      <a:pPr algn="ctr" fontAlgn="ctr"/>
                      <a:r>
                        <a:rPr lang="en-US" altLang="ja-JP" sz="1200" b="0" u="none" strike="noStrike" dirty="0">
                          <a:effectLst/>
                          <a:latin typeface="メイリオ"/>
                          <a:ea typeface="メイリオ"/>
                          <a:cs typeface="メイリオ"/>
                        </a:rPr>
                        <a:t>20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¥91,200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¥280,200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¥430,200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¥586,200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¥742,200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¥1,282,200</a:t>
                      </a:r>
                      <a:endParaRPr lang="en-US" altLang="ja-JP" sz="1200" b="0" i="0" u="none" strike="noStrike" dirty="0">
                        <a:effectLst/>
                        <a:latin typeface="メイリオ"/>
                        <a:ea typeface="メイリオ"/>
                        <a:cs typeface="メイリオ"/>
                      </a:endParaRPr>
                    </a:p>
                  </a:txBody>
                  <a:tcPr marL="9575" marR="9575" marT="9645" marB="0" anchor="ctr"/>
                </a:tc>
                <a:extLst>
                  <a:ext uri="{0D108BD9-81ED-4DB2-BD59-A6C34878D82A}">
                    <a16:rowId xmlns:a16="http://schemas.microsoft.com/office/drawing/2014/main" xmlns="" val="10002"/>
                  </a:ext>
                </a:extLst>
              </a:tr>
              <a:tr h="229231">
                <a:tc>
                  <a:txBody>
                    <a:bodyPr/>
                    <a:lstStyle/>
                    <a:p>
                      <a:pPr algn="ctr" fontAlgn="ctr"/>
                      <a:r>
                        <a:rPr lang="en-US" altLang="ja-JP" sz="1200" b="0" u="none" strike="noStrike" dirty="0">
                          <a:effectLst/>
                          <a:latin typeface="メイリオ"/>
                          <a:ea typeface="メイリオ"/>
                          <a:cs typeface="メイリオ"/>
                        </a:rPr>
                        <a:t>50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¥189,000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¥339,000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¥495,000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¥651,000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¥1,191,000</a:t>
                      </a:r>
                      <a:endParaRPr lang="en-US" altLang="ja-JP" sz="1200" b="0" i="0" u="none" strike="noStrike" dirty="0">
                        <a:effectLst/>
                        <a:latin typeface="メイリオ"/>
                        <a:ea typeface="メイリオ"/>
                        <a:cs typeface="メイリオ"/>
                      </a:endParaRPr>
                    </a:p>
                  </a:txBody>
                  <a:tcPr marL="9575" marR="9575" marT="9645" marB="0" anchor="ctr"/>
                </a:tc>
                <a:extLst>
                  <a:ext uri="{0D108BD9-81ED-4DB2-BD59-A6C34878D82A}">
                    <a16:rowId xmlns:a16="http://schemas.microsoft.com/office/drawing/2014/main" xmlns="" val="10003"/>
                  </a:ext>
                </a:extLst>
              </a:tr>
              <a:tr h="229231">
                <a:tc>
                  <a:txBody>
                    <a:bodyPr/>
                    <a:lstStyle/>
                    <a:p>
                      <a:pPr algn="ctr" fontAlgn="ctr"/>
                      <a:r>
                        <a:rPr lang="en-US" altLang="ja-JP" sz="1200" b="0" u="none" strike="noStrike" dirty="0">
                          <a:effectLst/>
                          <a:latin typeface="メイリオ"/>
                          <a:ea typeface="メイリオ"/>
                          <a:cs typeface="メイリオ"/>
                        </a:rPr>
                        <a:t>100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¥150,000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¥306,000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¥462,000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¥1,002,000</a:t>
                      </a:r>
                      <a:endParaRPr lang="en-US" altLang="ja-JP" sz="1200" b="0" i="0" u="none" strike="noStrike" dirty="0">
                        <a:effectLst/>
                        <a:latin typeface="メイリオ"/>
                        <a:ea typeface="メイリオ"/>
                        <a:cs typeface="メイリオ"/>
                      </a:endParaRPr>
                    </a:p>
                  </a:txBody>
                  <a:tcPr marL="9575" marR="9575" marT="9645" marB="0" anchor="ctr"/>
                </a:tc>
                <a:extLst>
                  <a:ext uri="{0D108BD9-81ED-4DB2-BD59-A6C34878D82A}">
                    <a16:rowId xmlns:a16="http://schemas.microsoft.com/office/drawing/2014/main" xmlns="" val="10004"/>
                  </a:ext>
                </a:extLst>
              </a:tr>
              <a:tr h="229231">
                <a:tc>
                  <a:txBody>
                    <a:bodyPr/>
                    <a:lstStyle/>
                    <a:p>
                      <a:pPr algn="ctr" fontAlgn="ctr"/>
                      <a:r>
                        <a:rPr lang="en-US" altLang="ja-JP" sz="1200" b="0" u="none" strike="noStrike" dirty="0">
                          <a:effectLst/>
                          <a:latin typeface="メイリオ"/>
                          <a:ea typeface="メイリオ"/>
                          <a:cs typeface="メイリオ"/>
                        </a:rPr>
                        <a:t>150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¥156,000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¥312,000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¥852,000</a:t>
                      </a:r>
                      <a:endParaRPr lang="en-US" altLang="ja-JP" sz="1200" b="0" i="0" u="none" strike="noStrike" dirty="0">
                        <a:effectLst/>
                        <a:latin typeface="メイリオ"/>
                        <a:ea typeface="メイリオ"/>
                        <a:cs typeface="メイリオ"/>
                      </a:endParaRPr>
                    </a:p>
                  </a:txBody>
                  <a:tcPr marL="9575" marR="9575" marT="9645" marB="0" anchor="ctr"/>
                </a:tc>
                <a:extLst>
                  <a:ext uri="{0D108BD9-81ED-4DB2-BD59-A6C34878D82A}">
                    <a16:rowId xmlns:a16="http://schemas.microsoft.com/office/drawing/2014/main" xmlns="" val="10005"/>
                  </a:ext>
                </a:extLst>
              </a:tr>
              <a:tr h="229231">
                <a:tc>
                  <a:txBody>
                    <a:bodyPr/>
                    <a:lstStyle/>
                    <a:p>
                      <a:pPr algn="ctr" fontAlgn="ctr"/>
                      <a:r>
                        <a:rPr lang="en-US" altLang="ja-JP" sz="1200" b="0" u="none" strike="noStrike" dirty="0">
                          <a:effectLst/>
                          <a:latin typeface="メイリオ"/>
                          <a:ea typeface="メイリオ"/>
                          <a:cs typeface="メイリオ"/>
                        </a:rPr>
                        <a:t>200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¥156,000</a:t>
                      </a:r>
                      <a:endParaRPr lang="en-US" altLang="ja-JP"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u="none" strike="noStrike" dirty="0">
                          <a:effectLst/>
                          <a:latin typeface="メイリオ"/>
                          <a:ea typeface="メイリオ"/>
                          <a:cs typeface="メイリオ"/>
                        </a:rPr>
                        <a:t>¥696,000</a:t>
                      </a:r>
                      <a:endParaRPr lang="en-US" altLang="ja-JP" sz="1200" b="0" i="0" u="none" strike="noStrike" dirty="0">
                        <a:effectLst/>
                        <a:latin typeface="メイリオ"/>
                        <a:ea typeface="メイリオ"/>
                        <a:cs typeface="メイリオ"/>
                      </a:endParaRPr>
                    </a:p>
                  </a:txBody>
                  <a:tcPr marL="9575" marR="9575" marT="9645" marB="0" anchor="ctr"/>
                </a:tc>
                <a:extLst>
                  <a:ext uri="{0D108BD9-81ED-4DB2-BD59-A6C34878D82A}">
                    <a16:rowId xmlns:a16="http://schemas.microsoft.com/office/drawing/2014/main" xmlns="" val="10006"/>
                  </a:ext>
                </a:extLst>
              </a:tr>
              <a:tr h="229231">
                <a:tc>
                  <a:txBody>
                    <a:bodyPr/>
                    <a:lstStyle/>
                    <a:p>
                      <a:pPr algn="ctr" fontAlgn="ctr"/>
                      <a:r>
                        <a:rPr lang="en-US" altLang="ja-JP" sz="1200" b="0" u="none" strike="noStrike" dirty="0">
                          <a:effectLst/>
                          <a:latin typeface="メイリオ"/>
                          <a:ea typeface="メイリオ"/>
                          <a:cs typeface="メイリオ"/>
                        </a:rPr>
                        <a:t>250</a:t>
                      </a:r>
                      <a:endParaRPr lang="en-US" altLang="ja-JP" sz="1200" b="0" i="0" u="none" strike="noStrike" dirty="0">
                        <a:effectLst/>
                        <a:latin typeface="メイリオ"/>
                        <a:ea typeface="メイリオ"/>
                        <a:cs typeface="メイリオ"/>
                      </a:endParaRPr>
                    </a:p>
                  </a:txBody>
                  <a:tcPr marL="9575" marR="9575" marT="9645" marB="0" anchor="ctr">
                    <a:solidFill>
                      <a:srgbClr val="3490D0"/>
                    </a:solidFill>
                  </a:tcP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l" fontAlgn="ctr"/>
                      <a:r>
                        <a:rPr lang="ja-JP" altLang="en-US" sz="1200" b="0" u="none" strike="noStrike" dirty="0">
                          <a:effectLst/>
                          <a:latin typeface="メイリオ"/>
                          <a:ea typeface="メイリオ"/>
                          <a:cs typeface="メイリオ"/>
                        </a:rPr>
                        <a:t>　</a:t>
                      </a:r>
                      <a:endParaRPr lang="ja-JP" altLang="en-US" sz="1200" b="0" i="0" u="none" strike="noStrike" dirty="0">
                        <a:effectLst/>
                        <a:latin typeface="メイリオ"/>
                        <a:ea typeface="メイリオ"/>
                        <a:cs typeface="メイリオ"/>
                      </a:endParaRPr>
                    </a:p>
                  </a:txBody>
                  <a:tcPr marL="9575" marR="9575" marT="9645" marB="0" anchor="ctr"/>
                </a:tc>
                <a:tc>
                  <a:txBody>
                    <a:bodyPr/>
                    <a:lstStyle/>
                    <a:p>
                      <a:pPr algn="r" fontAlgn="ctr"/>
                      <a:r>
                        <a:rPr lang="en-US" altLang="ja-JP" sz="1200" b="0" i="0" u="none" strike="noStrike" dirty="0">
                          <a:effectLst/>
                          <a:latin typeface="メイリオ"/>
                          <a:ea typeface="メイリオ"/>
                          <a:cs typeface="メイリオ"/>
                        </a:rPr>
                        <a:t>¥540,000</a:t>
                      </a:r>
                      <a:r>
                        <a:rPr lang="ja-JP" altLang="en-US" sz="1200" b="0" i="0" u="none" strike="noStrike" dirty="0">
                          <a:effectLst/>
                          <a:latin typeface="メイリオ"/>
                          <a:ea typeface="メイリオ"/>
                          <a:cs typeface="メイリオ"/>
                        </a:rPr>
                        <a:t>　</a:t>
                      </a:r>
                      <a:endParaRPr lang="en-US" altLang="ja-JP" sz="1200" b="0" i="0" u="none" strike="noStrike" dirty="0">
                        <a:effectLst/>
                        <a:latin typeface="メイリオ"/>
                        <a:ea typeface="メイリオ"/>
                        <a:cs typeface="メイリオ"/>
                      </a:endParaRPr>
                    </a:p>
                  </a:txBody>
                  <a:tcPr marL="9575" marR="9575" marT="9645" marB="0" anchor="ctr"/>
                </a:tc>
                <a:extLst>
                  <a:ext uri="{0D108BD9-81ED-4DB2-BD59-A6C34878D82A}">
                    <a16:rowId xmlns:a16="http://schemas.microsoft.com/office/drawing/2014/main" xmlns="" val="10007"/>
                  </a:ext>
                </a:extLst>
              </a:tr>
            </a:tbl>
          </a:graphicData>
        </a:graphic>
      </p:graphicFrame>
      <p:graphicFrame>
        <p:nvGraphicFramePr>
          <p:cNvPr id="6" name="コンテンツ プレースホルダー 4"/>
          <p:cNvGraphicFramePr>
            <a:graphicFrameLocks/>
          </p:cNvGraphicFramePr>
          <p:nvPr>
            <p:extLst>
              <p:ext uri="{D42A27DB-BD31-4B8C-83A1-F6EECF244321}">
                <p14:modId xmlns:p14="http://schemas.microsoft.com/office/powerpoint/2010/main" val="1927488058"/>
              </p:ext>
            </p:extLst>
          </p:nvPr>
        </p:nvGraphicFramePr>
        <p:xfrm>
          <a:off x="470475" y="4316791"/>
          <a:ext cx="8970622" cy="2052566"/>
        </p:xfrm>
        <a:graphic>
          <a:graphicData uri="http://schemas.openxmlformats.org/drawingml/2006/table">
            <a:tbl>
              <a:tblPr firstRow="1" firstCol="1">
                <a:tableStyleId>{F5AB1C69-6EDB-4FF4-983F-18BD219EF322}</a:tableStyleId>
              </a:tblPr>
              <a:tblGrid>
                <a:gridCol w="1544882">
                  <a:extLst>
                    <a:ext uri="{9D8B030D-6E8A-4147-A177-3AD203B41FA5}">
                      <a16:colId xmlns:a16="http://schemas.microsoft.com/office/drawing/2014/main" xmlns="" val="20000"/>
                    </a:ext>
                  </a:extLst>
                </a:gridCol>
                <a:gridCol w="1060820">
                  <a:extLst>
                    <a:ext uri="{9D8B030D-6E8A-4147-A177-3AD203B41FA5}">
                      <a16:colId xmlns:a16="http://schemas.microsoft.com/office/drawing/2014/main" xmlns="" val="20001"/>
                    </a:ext>
                  </a:extLst>
                </a:gridCol>
                <a:gridCol w="1060820">
                  <a:extLst>
                    <a:ext uri="{9D8B030D-6E8A-4147-A177-3AD203B41FA5}">
                      <a16:colId xmlns:a16="http://schemas.microsoft.com/office/drawing/2014/main" xmlns="" val="20002"/>
                    </a:ext>
                  </a:extLst>
                </a:gridCol>
                <a:gridCol w="1060820">
                  <a:extLst>
                    <a:ext uri="{9D8B030D-6E8A-4147-A177-3AD203B41FA5}">
                      <a16:colId xmlns:a16="http://schemas.microsoft.com/office/drawing/2014/main" xmlns="" val="20003"/>
                    </a:ext>
                  </a:extLst>
                </a:gridCol>
                <a:gridCol w="1060820">
                  <a:extLst>
                    <a:ext uri="{9D8B030D-6E8A-4147-A177-3AD203B41FA5}">
                      <a16:colId xmlns:a16="http://schemas.microsoft.com/office/drawing/2014/main" xmlns="" val="20004"/>
                    </a:ext>
                  </a:extLst>
                </a:gridCol>
                <a:gridCol w="1060820">
                  <a:extLst>
                    <a:ext uri="{9D8B030D-6E8A-4147-A177-3AD203B41FA5}">
                      <a16:colId xmlns:a16="http://schemas.microsoft.com/office/drawing/2014/main" xmlns="" val="20005"/>
                    </a:ext>
                  </a:extLst>
                </a:gridCol>
                <a:gridCol w="1060820">
                  <a:extLst>
                    <a:ext uri="{9D8B030D-6E8A-4147-A177-3AD203B41FA5}">
                      <a16:colId xmlns:a16="http://schemas.microsoft.com/office/drawing/2014/main" xmlns="" val="20006"/>
                    </a:ext>
                  </a:extLst>
                </a:gridCol>
                <a:gridCol w="1060820">
                  <a:extLst>
                    <a:ext uri="{9D8B030D-6E8A-4147-A177-3AD203B41FA5}">
                      <a16:colId xmlns:a16="http://schemas.microsoft.com/office/drawing/2014/main" xmlns="" val="20007"/>
                    </a:ext>
                  </a:extLst>
                </a:gridCol>
              </a:tblGrid>
              <a:tr h="354649">
                <a:tc>
                  <a:txBody>
                    <a:bodyPr/>
                    <a:lstStyle/>
                    <a:p>
                      <a:pPr algn="l" fontAlgn="ctr"/>
                      <a:r>
                        <a:rPr lang="ja-JP" altLang="en-US" sz="1200" b="0" i="0" u="none" strike="noStrike" dirty="0">
                          <a:effectLst/>
                          <a:latin typeface="メイリオ"/>
                          <a:ea typeface="メイリオ"/>
                          <a:cs typeface="メイリオ"/>
                        </a:rPr>
                        <a:t>　　　</a:t>
                      </a:r>
                      <a:r>
                        <a:rPr lang="en-US" altLang="ja-JP" sz="1200" b="0" i="0" u="none" strike="noStrike" dirty="0">
                          <a:effectLst/>
                          <a:latin typeface="メイリオ"/>
                          <a:ea typeface="メイリオ"/>
                          <a:cs typeface="メイリオ"/>
                        </a:rPr>
                        <a:t> </a:t>
                      </a:r>
                      <a:r>
                        <a:rPr lang="ja-JP" altLang="en-US" sz="1200" b="0" i="0" u="none" strike="noStrike" dirty="0">
                          <a:effectLst/>
                          <a:latin typeface="メイリオ"/>
                          <a:ea typeface="メイリオ"/>
                          <a:cs typeface="メイリオ"/>
                        </a:rPr>
                        <a:t>　　　追加後</a:t>
                      </a:r>
                      <a:endParaRPr lang="en-US" altLang="ja-JP" sz="1200" b="0" i="0" u="none" strike="noStrike" dirty="0">
                        <a:effectLst/>
                        <a:latin typeface="メイリオ"/>
                        <a:ea typeface="メイリオ"/>
                        <a:cs typeface="メイリオ"/>
                      </a:endParaRPr>
                    </a:p>
                    <a:p>
                      <a:pPr algn="l" fontAlgn="ctr"/>
                      <a:r>
                        <a:rPr lang="en-US" altLang="ja-JP" sz="1200" b="0" i="0" u="none" strike="noStrike" baseline="0" dirty="0">
                          <a:effectLst/>
                          <a:latin typeface="メイリオ"/>
                          <a:ea typeface="メイリオ"/>
                          <a:cs typeface="メイリオ"/>
                        </a:rPr>
                        <a:t> </a:t>
                      </a:r>
                      <a:r>
                        <a:rPr lang="ja-JP" altLang="en-US" sz="1200" b="0" i="0" u="none" strike="noStrike" dirty="0">
                          <a:effectLst/>
                          <a:latin typeface="メイリオ"/>
                          <a:ea typeface="メイリオ"/>
                          <a:cs typeface="メイリオ"/>
                        </a:rPr>
                        <a:t>追加前</a:t>
                      </a:r>
                    </a:p>
                  </a:txBody>
                  <a:tcPr marL="12700" marR="12700" marT="12700" marB="0" anchor="ctr">
                    <a:solidFill>
                      <a:srgbClr val="3490D0"/>
                    </a:solidFill>
                  </a:tcPr>
                </a:tc>
                <a:tc>
                  <a:txBody>
                    <a:bodyPr/>
                    <a:lstStyle/>
                    <a:p>
                      <a:pPr algn="ctr" fontAlgn="ctr"/>
                      <a:r>
                        <a:rPr lang="en-US" altLang="ja-JP" sz="1200" b="0" i="0" u="none" strike="noStrike" dirty="0">
                          <a:effectLst/>
                          <a:latin typeface="メイリオ"/>
                          <a:ea typeface="メイリオ"/>
                          <a:cs typeface="メイリオ"/>
                        </a:rPr>
                        <a:t>20</a:t>
                      </a:r>
                    </a:p>
                  </a:txBody>
                  <a:tcPr marL="12700" marR="12700" marT="12700" marB="0" anchor="ctr">
                    <a:solidFill>
                      <a:srgbClr val="3490D0"/>
                    </a:solidFill>
                  </a:tcPr>
                </a:tc>
                <a:tc>
                  <a:txBody>
                    <a:bodyPr/>
                    <a:lstStyle/>
                    <a:p>
                      <a:pPr algn="ctr" fontAlgn="ctr"/>
                      <a:r>
                        <a:rPr lang="en-US" altLang="ja-JP" sz="1200" b="0" i="0" u="none" strike="noStrike" dirty="0">
                          <a:effectLst/>
                          <a:latin typeface="メイリオ"/>
                          <a:ea typeface="メイリオ"/>
                          <a:cs typeface="メイリオ"/>
                        </a:rPr>
                        <a:t>50</a:t>
                      </a:r>
                    </a:p>
                  </a:txBody>
                  <a:tcPr marL="12700" marR="12700" marT="12700" marB="0" anchor="ctr">
                    <a:solidFill>
                      <a:srgbClr val="3490D0"/>
                    </a:solidFill>
                  </a:tcPr>
                </a:tc>
                <a:tc>
                  <a:txBody>
                    <a:bodyPr/>
                    <a:lstStyle/>
                    <a:p>
                      <a:pPr algn="ctr" fontAlgn="ctr"/>
                      <a:r>
                        <a:rPr lang="en-US" altLang="ja-JP" sz="1200" b="0" i="0" u="none" strike="noStrike" dirty="0">
                          <a:effectLst/>
                          <a:latin typeface="メイリオ"/>
                          <a:ea typeface="メイリオ"/>
                          <a:cs typeface="メイリオ"/>
                        </a:rPr>
                        <a:t>100</a:t>
                      </a:r>
                    </a:p>
                  </a:txBody>
                  <a:tcPr marL="12700" marR="12700" marT="12700" marB="0" anchor="ctr">
                    <a:solidFill>
                      <a:srgbClr val="3490D0"/>
                    </a:solidFill>
                  </a:tcPr>
                </a:tc>
                <a:tc>
                  <a:txBody>
                    <a:bodyPr/>
                    <a:lstStyle/>
                    <a:p>
                      <a:pPr algn="ctr" fontAlgn="ctr"/>
                      <a:r>
                        <a:rPr lang="en-US" altLang="ja-JP" sz="1200" b="0" i="0" u="none" strike="noStrike" dirty="0">
                          <a:effectLst/>
                          <a:latin typeface="メイリオ"/>
                          <a:ea typeface="メイリオ"/>
                          <a:cs typeface="メイリオ"/>
                        </a:rPr>
                        <a:t>150</a:t>
                      </a:r>
                    </a:p>
                  </a:txBody>
                  <a:tcPr marL="12700" marR="12700" marT="12700" marB="0" anchor="ctr">
                    <a:solidFill>
                      <a:srgbClr val="3490D0"/>
                    </a:solidFill>
                  </a:tcPr>
                </a:tc>
                <a:tc>
                  <a:txBody>
                    <a:bodyPr/>
                    <a:lstStyle/>
                    <a:p>
                      <a:pPr algn="ctr" fontAlgn="ctr"/>
                      <a:r>
                        <a:rPr lang="en-US" altLang="ja-JP" sz="1200" b="0" i="0" u="none" strike="noStrike" dirty="0">
                          <a:effectLst/>
                          <a:latin typeface="メイリオ"/>
                          <a:ea typeface="メイリオ"/>
                          <a:cs typeface="メイリオ"/>
                        </a:rPr>
                        <a:t>200</a:t>
                      </a:r>
                    </a:p>
                  </a:txBody>
                  <a:tcPr marL="12700" marR="12700" marT="12700" marB="0" anchor="ctr">
                    <a:solidFill>
                      <a:srgbClr val="3490D0"/>
                    </a:solidFill>
                  </a:tcPr>
                </a:tc>
                <a:tc>
                  <a:txBody>
                    <a:bodyPr/>
                    <a:lstStyle/>
                    <a:p>
                      <a:pPr algn="ctr" fontAlgn="ctr"/>
                      <a:r>
                        <a:rPr lang="en-US" altLang="ja-JP" sz="1200" b="0" i="0" u="none" strike="noStrike" dirty="0">
                          <a:effectLst/>
                          <a:latin typeface="メイリオ"/>
                          <a:ea typeface="メイリオ"/>
                          <a:cs typeface="メイリオ"/>
                        </a:rPr>
                        <a:t>250</a:t>
                      </a:r>
                    </a:p>
                  </a:txBody>
                  <a:tcPr marL="12700" marR="12700" marT="12700" marB="0" anchor="ctr">
                    <a:solidFill>
                      <a:srgbClr val="3490D0"/>
                    </a:solidFill>
                  </a:tcPr>
                </a:tc>
                <a:tc>
                  <a:txBody>
                    <a:bodyPr/>
                    <a:lstStyle/>
                    <a:p>
                      <a:pPr algn="ctr" fontAlgn="ctr"/>
                      <a:r>
                        <a:rPr lang="ja-JP" altLang="en-US" sz="1200" b="0" i="0" u="none" strike="noStrike" dirty="0">
                          <a:effectLst/>
                          <a:latin typeface="メイリオ"/>
                          <a:ea typeface="メイリオ"/>
                          <a:cs typeface="メイリオ"/>
                        </a:rPr>
                        <a:t>無制限</a:t>
                      </a:r>
                    </a:p>
                  </a:txBody>
                  <a:tcPr marL="12700" marR="12700" marT="12700" marB="0" anchor="ctr">
                    <a:solidFill>
                      <a:srgbClr val="3490D0"/>
                    </a:solidFill>
                  </a:tcPr>
                </a:tc>
                <a:extLst>
                  <a:ext uri="{0D108BD9-81ED-4DB2-BD59-A6C34878D82A}">
                    <a16:rowId xmlns:a16="http://schemas.microsoft.com/office/drawing/2014/main" xmlns="" val="10000"/>
                  </a:ext>
                </a:extLst>
              </a:tr>
              <a:tr h="239158">
                <a:tc>
                  <a:txBody>
                    <a:bodyPr/>
                    <a:lstStyle/>
                    <a:p>
                      <a:pPr algn="ctr" fontAlgn="ctr"/>
                      <a:r>
                        <a:rPr lang="en-US" altLang="ja-JP" sz="1200" b="0" i="0" u="none" strike="noStrike" dirty="0">
                          <a:effectLst/>
                          <a:latin typeface="メイリオ"/>
                          <a:ea typeface="メイリオ"/>
                          <a:cs typeface="メイリオ"/>
                        </a:rPr>
                        <a:t>10</a:t>
                      </a:r>
                    </a:p>
                  </a:txBody>
                  <a:tcPr marL="12700" marR="12700" marT="12700" marB="0" anchor="ctr">
                    <a:solidFill>
                      <a:srgbClr val="3490D0"/>
                    </a:solidFill>
                  </a:tcPr>
                </a:tc>
                <a:tc>
                  <a:txBody>
                    <a:bodyPr/>
                    <a:lstStyle/>
                    <a:p>
                      <a:pPr algn="r" fontAlgn="ctr"/>
                      <a:r>
                        <a:rPr lang="en-US" altLang="ja-JP" sz="1200" b="0" i="0" u="none" strike="noStrike" dirty="0">
                          <a:effectLst/>
                          <a:latin typeface="メイリオ"/>
                          <a:ea typeface="メイリオ"/>
                          <a:cs typeface="メイリオ"/>
                        </a:rPr>
                        <a:t>¥45,200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¥165,200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¥415,200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¥597,200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¥797,200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¥997,200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¥1,597,200</a:t>
                      </a:r>
                    </a:p>
                  </a:txBody>
                  <a:tcPr marL="12700" marR="12700" marT="12700" marB="0" anchor="ctr"/>
                </a:tc>
                <a:extLst>
                  <a:ext uri="{0D108BD9-81ED-4DB2-BD59-A6C34878D82A}">
                    <a16:rowId xmlns:a16="http://schemas.microsoft.com/office/drawing/2014/main" xmlns="" val="10001"/>
                  </a:ext>
                </a:extLst>
              </a:tr>
              <a:tr h="239158">
                <a:tc>
                  <a:txBody>
                    <a:bodyPr/>
                    <a:lstStyle/>
                    <a:p>
                      <a:pPr algn="ctr" fontAlgn="ctr"/>
                      <a:r>
                        <a:rPr lang="en-US" altLang="ja-JP" sz="1200" b="0" i="0" u="none" strike="noStrike" dirty="0">
                          <a:effectLst/>
                          <a:latin typeface="メイリオ"/>
                          <a:ea typeface="メイリオ"/>
                          <a:cs typeface="メイリオ"/>
                        </a:rPr>
                        <a:t>20</a:t>
                      </a:r>
                    </a:p>
                  </a:txBody>
                  <a:tcPr marL="12700" marR="12700" marT="12700" marB="0" anchor="ctr">
                    <a:solidFill>
                      <a:srgbClr val="3490D0"/>
                    </a:solidFill>
                  </a:tcP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¥120,000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¥370,000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¥552,000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¥752,000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¥952,000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¥1,552,000</a:t>
                      </a:r>
                    </a:p>
                  </a:txBody>
                  <a:tcPr marL="12700" marR="12700" marT="12700" marB="0" anchor="ctr"/>
                </a:tc>
                <a:extLst>
                  <a:ext uri="{0D108BD9-81ED-4DB2-BD59-A6C34878D82A}">
                    <a16:rowId xmlns:a16="http://schemas.microsoft.com/office/drawing/2014/main" xmlns="" val="10002"/>
                  </a:ext>
                </a:extLst>
              </a:tr>
              <a:tr h="239158">
                <a:tc>
                  <a:txBody>
                    <a:bodyPr/>
                    <a:lstStyle/>
                    <a:p>
                      <a:pPr algn="ctr" fontAlgn="ctr"/>
                      <a:r>
                        <a:rPr lang="en-US" altLang="ja-JP" sz="1200" b="0" i="0" u="none" strike="noStrike" dirty="0">
                          <a:effectLst/>
                          <a:latin typeface="メイリオ"/>
                          <a:ea typeface="メイリオ"/>
                          <a:cs typeface="メイリオ"/>
                        </a:rPr>
                        <a:t>50</a:t>
                      </a:r>
                    </a:p>
                  </a:txBody>
                  <a:tcPr marL="12700" marR="12700" marT="12700" marB="0" anchor="ctr">
                    <a:solidFill>
                      <a:srgbClr val="3490D0"/>
                    </a:solidFill>
                  </a:tcP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¥250,000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¥432,000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¥632,000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¥832,000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¥1,432,000</a:t>
                      </a:r>
                    </a:p>
                  </a:txBody>
                  <a:tcPr marL="12700" marR="12700" marT="12700" marB="0" anchor="ctr"/>
                </a:tc>
                <a:extLst>
                  <a:ext uri="{0D108BD9-81ED-4DB2-BD59-A6C34878D82A}">
                    <a16:rowId xmlns:a16="http://schemas.microsoft.com/office/drawing/2014/main" xmlns="" val="10003"/>
                  </a:ext>
                </a:extLst>
              </a:tr>
              <a:tr h="239158">
                <a:tc>
                  <a:txBody>
                    <a:bodyPr/>
                    <a:lstStyle/>
                    <a:p>
                      <a:pPr algn="ctr" fontAlgn="ctr"/>
                      <a:r>
                        <a:rPr lang="en-US" altLang="ja-JP" sz="1200" b="0" i="0" u="none" strike="noStrike" dirty="0">
                          <a:effectLst/>
                          <a:latin typeface="メイリオ"/>
                          <a:ea typeface="メイリオ"/>
                          <a:cs typeface="メイリオ"/>
                        </a:rPr>
                        <a:t>100</a:t>
                      </a:r>
                    </a:p>
                  </a:txBody>
                  <a:tcPr marL="12700" marR="12700" marT="12700" marB="0" anchor="ctr">
                    <a:solidFill>
                      <a:srgbClr val="3490D0"/>
                    </a:solidFill>
                  </a:tcP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¥182,000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¥382,000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¥582,000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¥1,182,000</a:t>
                      </a:r>
                    </a:p>
                  </a:txBody>
                  <a:tcPr marL="12700" marR="12700" marT="12700" marB="0" anchor="ctr"/>
                </a:tc>
                <a:extLst>
                  <a:ext uri="{0D108BD9-81ED-4DB2-BD59-A6C34878D82A}">
                    <a16:rowId xmlns:a16="http://schemas.microsoft.com/office/drawing/2014/main" xmlns="" val="10004"/>
                  </a:ext>
                </a:extLst>
              </a:tr>
              <a:tr h="239158">
                <a:tc>
                  <a:txBody>
                    <a:bodyPr/>
                    <a:lstStyle/>
                    <a:p>
                      <a:pPr algn="ctr" fontAlgn="ctr"/>
                      <a:r>
                        <a:rPr lang="en-US" altLang="ja-JP" sz="1200" b="0" i="0" u="none" strike="noStrike" dirty="0">
                          <a:effectLst/>
                          <a:latin typeface="メイリオ"/>
                          <a:ea typeface="メイリオ"/>
                          <a:cs typeface="メイリオ"/>
                        </a:rPr>
                        <a:t>150</a:t>
                      </a:r>
                    </a:p>
                  </a:txBody>
                  <a:tcPr marL="12700" marR="12700" marT="12700" marB="0" anchor="ctr">
                    <a:solidFill>
                      <a:srgbClr val="3490D0"/>
                    </a:solidFill>
                  </a:tcP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¥200,000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¥400,000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¥1,000,000</a:t>
                      </a:r>
                    </a:p>
                  </a:txBody>
                  <a:tcPr marL="12700" marR="12700" marT="12700" marB="0" anchor="ctr"/>
                </a:tc>
                <a:extLst>
                  <a:ext uri="{0D108BD9-81ED-4DB2-BD59-A6C34878D82A}">
                    <a16:rowId xmlns:a16="http://schemas.microsoft.com/office/drawing/2014/main" xmlns="" val="10005"/>
                  </a:ext>
                </a:extLst>
              </a:tr>
              <a:tr h="239158">
                <a:tc>
                  <a:txBody>
                    <a:bodyPr/>
                    <a:lstStyle/>
                    <a:p>
                      <a:pPr algn="ctr" fontAlgn="ctr"/>
                      <a:r>
                        <a:rPr lang="en-US" altLang="ja-JP" sz="1200" b="0" i="0" u="none" strike="noStrike" dirty="0">
                          <a:effectLst/>
                          <a:latin typeface="メイリオ"/>
                          <a:ea typeface="メイリオ"/>
                          <a:cs typeface="メイリオ"/>
                        </a:rPr>
                        <a:t>200</a:t>
                      </a:r>
                    </a:p>
                  </a:txBody>
                  <a:tcPr marL="12700" marR="12700" marT="12700" marB="0" anchor="ctr">
                    <a:solidFill>
                      <a:srgbClr val="3490D0"/>
                    </a:solidFill>
                  </a:tcP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¥200,000</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¥800,000</a:t>
                      </a:r>
                    </a:p>
                  </a:txBody>
                  <a:tcPr marL="12700" marR="12700" marT="12700" marB="0" anchor="ctr"/>
                </a:tc>
                <a:extLst>
                  <a:ext uri="{0D108BD9-81ED-4DB2-BD59-A6C34878D82A}">
                    <a16:rowId xmlns:a16="http://schemas.microsoft.com/office/drawing/2014/main" xmlns="" val="10006"/>
                  </a:ext>
                </a:extLst>
              </a:tr>
              <a:tr h="239158">
                <a:tc>
                  <a:txBody>
                    <a:bodyPr/>
                    <a:lstStyle/>
                    <a:p>
                      <a:pPr algn="ctr" fontAlgn="ctr"/>
                      <a:r>
                        <a:rPr lang="en-US" altLang="ja-JP" sz="1200" b="0" i="0" u="none" strike="noStrike" dirty="0">
                          <a:effectLst/>
                          <a:latin typeface="メイリオ"/>
                          <a:ea typeface="メイリオ"/>
                          <a:cs typeface="メイリオ"/>
                        </a:rPr>
                        <a:t>250</a:t>
                      </a:r>
                    </a:p>
                  </a:txBody>
                  <a:tcPr marL="12700" marR="12700" marT="12700" marB="0" anchor="ctr">
                    <a:solidFill>
                      <a:srgbClr val="3490D0"/>
                    </a:solidFill>
                  </a:tcP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l" fontAlgn="ctr"/>
                      <a:r>
                        <a:rPr lang="ja-JP" altLang="en-US" sz="1200" b="0" i="0" u="none" strike="noStrike" dirty="0">
                          <a:effectLst/>
                          <a:latin typeface="メイリオ"/>
                          <a:ea typeface="メイリオ"/>
                          <a:cs typeface="メイリオ"/>
                        </a:rPr>
                        <a:t>　</a:t>
                      </a:r>
                    </a:p>
                  </a:txBody>
                  <a:tcPr marL="12700" marR="12700" marT="12700" marB="0" anchor="ctr"/>
                </a:tc>
                <a:tc>
                  <a:txBody>
                    <a:bodyPr/>
                    <a:lstStyle/>
                    <a:p>
                      <a:pPr algn="r" fontAlgn="ctr"/>
                      <a:r>
                        <a:rPr lang="en-US" altLang="ja-JP" sz="1200" b="0" i="0" u="none" strike="noStrike" dirty="0">
                          <a:effectLst/>
                          <a:latin typeface="メイリオ"/>
                          <a:ea typeface="メイリオ"/>
                          <a:cs typeface="メイリオ"/>
                        </a:rPr>
                        <a:t>¥600,000</a:t>
                      </a:r>
                    </a:p>
                  </a:txBody>
                  <a:tcPr marL="12700" marR="12700" marT="12700" marB="0" anchor="ctr"/>
                </a:tc>
                <a:extLst>
                  <a:ext uri="{0D108BD9-81ED-4DB2-BD59-A6C34878D82A}">
                    <a16:rowId xmlns:a16="http://schemas.microsoft.com/office/drawing/2014/main" xmlns="" val="10007"/>
                  </a:ext>
                </a:extLst>
              </a:tr>
            </a:tbl>
          </a:graphicData>
        </a:graphic>
      </p:graphicFrame>
      <p:sp>
        <p:nvSpPr>
          <p:cNvPr id="7" name="テキスト ボックス 6"/>
          <p:cNvSpPr txBox="1"/>
          <p:nvPr/>
        </p:nvSpPr>
        <p:spPr>
          <a:xfrm>
            <a:off x="470475" y="1678230"/>
            <a:ext cx="8940845" cy="307777"/>
          </a:xfrm>
          <a:prstGeom prst="rect">
            <a:avLst/>
          </a:prstGeom>
          <a:noFill/>
        </p:spPr>
        <p:txBody>
          <a:bodyPr wrap="square" rtlCol="0">
            <a:spAutoFit/>
          </a:bodyPr>
          <a:lstStyle/>
          <a:p>
            <a:r>
              <a:rPr lang="ja-JP" altLang="en-US" sz="1400" b="1" dirty="0">
                <a:latin typeface="メイリオ"/>
                <a:ea typeface="メイリオ"/>
                <a:cs typeface="メイリオ"/>
              </a:rPr>
              <a:t>スタンダードコース</a:t>
            </a:r>
          </a:p>
        </p:txBody>
      </p:sp>
      <p:sp>
        <p:nvSpPr>
          <p:cNvPr id="8" name="テキスト ボックス 7"/>
          <p:cNvSpPr txBox="1"/>
          <p:nvPr/>
        </p:nvSpPr>
        <p:spPr>
          <a:xfrm>
            <a:off x="470475" y="4063738"/>
            <a:ext cx="8940845" cy="307777"/>
          </a:xfrm>
          <a:prstGeom prst="rect">
            <a:avLst/>
          </a:prstGeom>
          <a:noFill/>
        </p:spPr>
        <p:txBody>
          <a:bodyPr wrap="square" rtlCol="0">
            <a:spAutoFit/>
          </a:bodyPr>
          <a:lstStyle/>
          <a:p>
            <a:r>
              <a:rPr lang="ja-JP" altLang="en-US" sz="1400" b="1" dirty="0">
                <a:latin typeface="メイリオ"/>
                <a:ea typeface="メイリオ"/>
                <a:cs typeface="メイリオ"/>
              </a:rPr>
              <a:t>プレミアムコース</a:t>
            </a:r>
          </a:p>
        </p:txBody>
      </p:sp>
      <p:sp>
        <p:nvSpPr>
          <p:cNvPr id="9" name="テキスト ボックス 8"/>
          <p:cNvSpPr txBox="1"/>
          <p:nvPr/>
        </p:nvSpPr>
        <p:spPr>
          <a:xfrm>
            <a:off x="431801" y="1200020"/>
            <a:ext cx="8940845" cy="338554"/>
          </a:xfrm>
          <a:prstGeom prst="rect">
            <a:avLst/>
          </a:prstGeom>
          <a:noFill/>
        </p:spPr>
        <p:txBody>
          <a:bodyPr wrap="square" rtlCol="0">
            <a:spAutoFit/>
          </a:bodyPr>
          <a:lstStyle/>
          <a:p>
            <a:r>
              <a:rPr lang="en-US" altLang="ja-JP" sz="1600" b="1" dirty="0">
                <a:solidFill>
                  <a:srgbClr val="E99435"/>
                </a:solidFill>
                <a:latin typeface="メイリオ"/>
                <a:ea typeface="メイリオ"/>
                <a:cs typeface="メイリオ"/>
              </a:rPr>
              <a:t>※ </a:t>
            </a:r>
            <a:r>
              <a:rPr lang="ja-JP" altLang="en-US" sz="1600" b="1" dirty="0">
                <a:solidFill>
                  <a:srgbClr val="E99435"/>
                </a:solidFill>
                <a:latin typeface="メイリオ"/>
                <a:ea typeface="メイリオ"/>
                <a:cs typeface="メイリオ"/>
              </a:rPr>
              <a:t>ユーザー数追加時はコースによって価格が異なります。</a:t>
            </a:r>
          </a:p>
        </p:txBody>
      </p:sp>
      <p:sp>
        <p:nvSpPr>
          <p:cNvPr id="10" name="テキスト ボックス 18"/>
          <p:cNvSpPr txBox="1">
            <a:spLocks noChangeArrowheads="1"/>
          </p:cNvSpPr>
          <p:nvPr/>
        </p:nvSpPr>
        <p:spPr bwMode="auto">
          <a:xfrm>
            <a:off x="581692" y="6364088"/>
            <a:ext cx="17116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dirty="0">
                <a:latin typeface="+mn-ea"/>
                <a:ea typeface="+mn-ea"/>
              </a:rPr>
              <a:t>※</a:t>
            </a:r>
            <a:r>
              <a:rPr lang="ja-JP" altLang="en-US" sz="900" dirty="0">
                <a:latin typeface="+mn-ea"/>
                <a:ea typeface="+mn-ea"/>
              </a:rPr>
              <a:t>価格は税抜き表示です。</a:t>
            </a:r>
          </a:p>
        </p:txBody>
      </p:sp>
      <p:sp>
        <p:nvSpPr>
          <p:cNvPr id="11" name="テキスト ボックス 18"/>
          <p:cNvSpPr txBox="1">
            <a:spLocks noChangeArrowheads="1"/>
          </p:cNvSpPr>
          <p:nvPr/>
        </p:nvSpPr>
        <p:spPr bwMode="auto">
          <a:xfrm>
            <a:off x="581692" y="3870980"/>
            <a:ext cx="17116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dirty="0">
                <a:latin typeface="+mn-ea"/>
                <a:ea typeface="+mn-ea"/>
              </a:rPr>
              <a:t>※</a:t>
            </a:r>
            <a:r>
              <a:rPr lang="ja-JP" altLang="en-US" sz="900" dirty="0">
                <a:latin typeface="+mn-ea"/>
                <a:ea typeface="+mn-ea"/>
              </a:rPr>
              <a:t>価格は税抜き表示です。</a:t>
            </a:r>
          </a:p>
        </p:txBody>
      </p:sp>
      <p:pic>
        <p:nvPicPr>
          <p:cNvPr id="12" name="図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27398" y="629900"/>
            <a:ext cx="1228725" cy="485775"/>
          </a:xfrm>
          <a:prstGeom prst="rect">
            <a:avLst/>
          </a:prstGeom>
        </p:spPr>
      </p:pic>
      <p:sp>
        <p:nvSpPr>
          <p:cNvPr id="3" name="スライド番号プレースホルダー 2"/>
          <p:cNvSpPr>
            <a:spLocks noGrp="1"/>
          </p:cNvSpPr>
          <p:nvPr>
            <p:ph type="sldNum" sz="quarter" idx="10"/>
          </p:nvPr>
        </p:nvSpPr>
        <p:spPr/>
        <p:txBody>
          <a:bodyPr/>
          <a:lstStyle/>
          <a:p>
            <a:fld id="{0FEDF257-E9DE-47AD-A871-A7339627178B}" type="slidenum">
              <a:rPr lang="ja-JP" altLang="en-US" smtClean="0"/>
              <a:pPr/>
              <a:t>32</a:t>
            </a:fld>
            <a:endParaRPr lang="ja-JP" altLang="en-US"/>
          </a:p>
        </p:txBody>
      </p:sp>
      <p:sp>
        <p:nvSpPr>
          <p:cNvPr id="13" name="テキスト ボックス 12"/>
          <p:cNvSpPr txBox="1"/>
          <p:nvPr/>
        </p:nvSpPr>
        <p:spPr>
          <a:xfrm>
            <a:off x="6036633" y="711429"/>
            <a:ext cx="2167271" cy="369332"/>
          </a:xfrm>
          <a:prstGeom prst="rect">
            <a:avLst/>
          </a:prstGeom>
          <a:noFill/>
        </p:spPr>
        <p:txBody>
          <a:bodyPr wrap="square" rtlCol="0">
            <a:spAutoFit/>
          </a:bodyPr>
          <a:lstStyle/>
          <a:p>
            <a:r>
              <a:rPr lang="en-US" altLang="ja-JP" sz="900" dirty="0"/>
              <a:t>※</a:t>
            </a:r>
            <a:r>
              <a:rPr lang="ja-JP" altLang="en-US" sz="900" dirty="0"/>
              <a:t>参考：</a:t>
            </a:r>
            <a:r>
              <a:rPr kumimoji="1" lang="ja-JP" altLang="en-US" sz="900" dirty="0"/>
              <a:t>スタンダードコース</a:t>
            </a:r>
            <a:endParaRPr kumimoji="1" lang="en-US" altLang="ja-JP" sz="900" dirty="0"/>
          </a:p>
          <a:p>
            <a:r>
              <a:rPr kumimoji="1" lang="en-US" altLang="ja-JP" sz="900" dirty="0"/>
              <a:t>10</a:t>
            </a:r>
            <a:r>
              <a:rPr kumimoji="1" lang="ja-JP" altLang="en-US" sz="900" dirty="0"/>
              <a:t>ユーザー版　新規ご購入の場合</a:t>
            </a:r>
          </a:p>
        </p:txBody>
      </p:sp>
    </p:spTree>
    <p:extLst>
      <p:ext uri="{BB962C8B-B14F-4D97-AF65-F5344CB8AC3E}">
        <p14:creationId xmlns:p14="http://schemas.microsoft.com/office/powerpoint/2010/main" val="3859931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bar_template.jpg"/>
          <p:cNvPicPr>
            <a:picLocks noChangeAspect="1"/>
          </p:cNvPicPr>
          <p:nvPr/>
        </p:nvPicPr>
        <p:blipFill>
          <a:blip r:embed="rId2"/>
          <a:stretch>
            <a:fillRect/>
          </a:stretch>
        </p:blipFill>
        <p:spPr>
          <a:xfrm>
            <a:off x="-1" y="-4235"/>
            <a:ext cx="9910243" cy="3208869"/>
          </a:xfrm>
          <a:prstGeom prst="rect">
            <a:avLst/>
          </a:prstGeom>
        </p:spPr>
      </p:pic>
      <p:sp>
        <p:nvSpPr>
          <p:cNvPr id="8" name="テキスト ボックス 7"/>
          <p:cNvSpPr txBox="1"/>
          <p:nvPr/>
        </p:nvSpPr>
        <p:spPr>
          <a:xfrm>
            <a:off x="405197" y="1600199"/>
            <a:ext cx="3877985" cy="830997"/>
          </a:xfrm>
          <a:prstGeom prst="rect">
            <a:avLst/>
          </a:prstGeom>
          <a:noFill/>
        </p:spPr>
        <p:txBody>
          <a:bodyPr wrap="none" rtlCol="0">
            <a:spAutoFit/>
          </a:bodyPr>
          <a:lstStyle/>
          <a:p>
            <a:r>
              <a:rPr lang="ja-JP" altLang="en-US" sz="2400" b="1" dirty="0">
                <a:solidFill>
                  <a:schemeClr val="bg1"/>
                </a:solidFill>
                <a:latin typeface="+mj-ea"/>
                <a:ea typeface="+mj-ea"/>
              </a:rPr>
              <a:t>クラウド版のご紹介</a:t>
            </a:r>
            <a:endParaRPr lang="en-US" altLang="ja-JP" sz="2400" b="1" dirty="0">
              <a:solidFill>
                <a:schemeClr val="bg1"/>
              </a:solidFill>
              <a:latin typeface="+mj-ea"/>
              <a:ea typeface="+mj-ea"/>
            </a:endParaRPr>
          </a:p>
          <a:p>
            <a:r>
              <a:rPr lang="ja-JP" altLang="en-US" sz="2400" b="1" dirty="0">
                <a:solidFill>
                  <a:schemeClr val="bg1"/>
                </a:solidFill>
                <a:latin typeface="+mj-ea"/>
                <a:ea typeface="+mj-ea"/>
              </a:rPr>
              <a:t>～移行方法・ライセンス～</a:t>
            </a:r>
            <a:endParaRPr lang="en-US" altLang="ja-JP" sz="2400" b="1" dirty="0">
              <a:solidFill>
                <a:schemeClr val="bg1"/>
              </a:solidFill>
              <a:latin typeface="+mj-ea"/>
              <a:ea typeface="+mj-ea"/>
            </a:endParaRPr>
          </a:p>
        </p:txBody>
      </p:sp>
      <p:sp>
        <p:nvSpPr>
          <p:cNvPr id="4" name="角丸四角形 3"/>
          <p:cNvSpPr/>
          <p:nvPr/>
        </p:nvSpPr>
        <p:spPr>
          <a:xfrm>
            <a:off x="1061180" y="3646189"/>
            <a:ext cx="2512401" cy="232575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800" b="1" dirty="0">
                <a:solidFill>
                  <a:schemeClr val="tx2">
                    <a:lumMod val="50000"/>
                  </a:schemeClr>
                </a:solidFill>
              </a:rPr>
              <a:t>クラウド版と</a:t>
            </a:r>
            <a:endParaRPr lang="en-US" altLang="ja-JP" sz="1800" b="1" dirty="0">
              <a:solidFill>
                <a:schemeClr val="tx2">
                  <a:lumMod val="50000"/>
                </a:schemeClr>
              </a:solidFill>
            </a:endParaRPr>
          </a:p>
          <a:p>
            <a:pPr algn="ctr"/>
            <a:r>
              <a:rPr lang="ja-JP" altLang="en-US" sz="1800" b="1" dirty="0">
                <a:solidFill>
                  <a:schemeClr val="tx2">
                    <a:lumMod val="50000"/>
                  </a:schemeClr>
                </a:solidFill>
              </a:rPr>
              <a:t>パッケージ版の</a:t>
            </a:r>
            <a:endParaRPr lang="en-US" altLang="ja-JP" sz="1800" b="1" dirty="0">
              <a:solidFill>
                <a:schemeClr val="tx2">
                  <a:lumMod val="50000"/>
                </a:schemeClr>
              </a:solidFill>
            </a:endParaRPr>
          </a:p>
          <a:p>
            <a:pPr algn="ctr"/>
            <a:r>
              <a:rPr lang="ja-JP" altLang="en-US" sz="1800" b="1" dirty="0" smtClean="0">
                <a:solidFill>
                  <a:schemeClr val="tx2">
                    <a:lumMod val="50000"/>
                  </a:schemeClr>
                </a:solidFill>
              </a:rPr>
              <a:t>違いは</a:t>
            </a:r>
            <a:r>
              <a:rPr lang="ja-JP" altLang="en-US" sz="1800" b="1" dirty="0">
                <a:solidFill>
                  <a:schemeClr val="tx2">
                    <a:lumMod val="50000"/>
                  </a:schemeClr>
                </a:solidFill>
              </a:rPr>
              <a:t>？</a:t>
            </a:r>
            <a:endParaRPr kumimoji="1" lang="ja-JP" altLang="en-US" sz="2000" b="1" dirty="0">
              <a:solidFill>
                <a:schemeClr val="tx2">
                  <a:lumMod val="50000"/>
                </a:schemeClr>
              </a:solidFill>
            </a:endParaRPr>
          </a:p>
        </p:txBody>
      </p:sp>
      <p:sp>
        <p:nvSpPr>
          <p:cNvPr id="5" name="角丸四角形 4"/>
          <p:cNvSpPr/>
          <p:nvPr/>
        </p:nvSpPr>
        <p:spPr>
          <a:xfrm>
            <a:off x="3725981" y="3646189"/>
            <a:ext cx="2512401" cy="232575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800" b="1" dirty="0">
                <a:solidFill>
                  <a:schemeClr val="tx2">
                    <a:lumMod val="50000"/>
                  </a:schemeClr>
                </a:solidFill>
              </a:rPr>
              <a:t>クラウド版への</a:t>
            </a:r>
            <a:endParaRPr lang="en-US" altLang="ja-JP" sz="1800" b="1" dirty="0">
              <a:solidFill>
                <a:schemeClr val="tx2">
                  <a:lumMod val="50000"/>
                </a:schemeClr>
              </a:solidFill>
            </a:endParaRPr>
          </a:p>
          <a:p>
            <a:pPr algn="ctr"/>
            <a:r>
              <a:rPr kumimoji="1" lang="ja-JP" altLang="en-US" sz="1800" b="1" dirty="0">
                <a:solidFill>
                  <a:schemeClr val="tx2">
                    <a:lumMod val="50000"/>
                  </a:schemeClr>
                </a:solidFill>
              </a:rPr>
              <a:t>移行方法</a:t>
            </a:r>
          </a:p>
        </p:txBody>
      </p:sp>
      <p:sp>
        <p:nvSpPr>
          <p:cNvPr id="6" name="角丸四角形 5"/>
          <p:cNvSpPr/>
          <p:nvPr/>
        </p:nvSpPr>
        <p:spPr>
          <a:xfrm>
            <a:off x="6390782" y="3646189"/>
            <a:ext cx="2512401" cy="232575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800" b="1" dirty="0">
                <a:solidFill>
                  <a:schemeClr val="tx2">
                    <a:lumMod val="50000"/>
                  </a:schemeClr>
                </a:solidFill>
              </a:rPr>
              <a:t>クラウド版</a:t>
            </a:r>
            <a:endParaRPr kumimoji="1" lang="en-US" altLang="ja-JP" sz="1800" b="1" dirty="0">
              <a:solidFill>
                <a:schemeClr val="tx2">
                  <a:lumMod val="50000"/>
                </a:schemeClr>
              </a:solidFill>
            </a:endParaRPr>
          </a:p>
          <a:p>
            <a:pPr algn="ctr"/>
            <a:r>
              <a:rPr lang="ja-JP" altLang="en-US" sz="1800" b="1" dirty="0">
                <a:solidFill>
                  <a:schemeClr val="tx2">
                    <a:lumMod val="50000"/>
                  </a:schemeClr>
                </a:solidFill>
              </a:rPr>
              <a:t>ライセンス</a:t>
            </a:r>
            <a:endParaRPr kumimoji="1" lang="ja-JP" altLang="en-US" sz="1800" b="1" dirty="0">
              <a:solidFill>
                <a:schemeClr val="tx2">
                  <a:lumMod val="50000"/>
                </a:schemeClr>
              </a:solidFill>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31038" y="4877603"/>
            <a:ext cx="571500" cy="638175"/>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95429" y="3850562"/>
            <a:ext cx="1228725" cy="485775"/>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64329" y="5055312"/>
            <a:ext cx="685714" cy="761905"/>
          </a:xfrm>
          <a:prstGeom prst="rect">
            <a:avLst/>
          </a:prstGeom>
        </p:spPr>
      </p:pic>
      <p:sp>
        <p:nvSpPr>
          <p:cNvPr id="9" name="右矢印 8"/>
          <p:cNvSpPr/>
          <p:nvPr/>
        </p:nvSpPr>
        <p:spPr>
          <a:xfrm>
            <a:off x="4713972" y="5257359"/>
            <a:ext cx="443947" cy="357809"/>
          </a:xfrm>
          <a:prstGeom prst="rightArrow">
            <a:avLst/>
          </a:prstGeom>
          <a:solidFill>
            <a:srgbClr val="2AA9B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48796" y="5126700"/>
            <a:ext cx="895350" cy="619125"/>
          </a:xfrm>
          <a:prstGeom prst="rect">
            <a:avLst/>
          </a:prstGeom>
        </p:spPr>
      </p:pic>
      <p:pic>
        <p:nvPicPr>
          <p:cNvPr id="11" name="図 10"/>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517280" y="5359709"/>
            <a:ext cx="1600200" cy="312138"/>
          </a:xfrm>
          <a:prstGeom prst="rect">
            <a:avLst/>
          </a:prstGeom>
        </p:spPr>
      </p:pic>
      <p:sp>
        <p:nvSpPr>
          <p:cNvPr id="12" name="スライド番号プレースホルダー 11"/>
          <p:cNvSpPr>
            <a:spLocks noGrp="1"/>
          </p:cNvSpPr>
          <p:nvPr>
            <p:ph type="sldNum" sz="quarter" idx="10"/>
          </p:nvPr>
        </p:nvSpPr>
        <p:spPr/>
        <p:txBody>
          <a:bodyPr/>
          <a:lstStyle/>
          <a:p>
            <a:fld id="{0FEDF257-E9DE-47AD-A871-A7339627178B}" type="slidenum">
              <a:rPr lang="ja-JP" altLang="en-US" smtClean="0"/>
              <a:pPr/>
              <a:t>33</a:t>
            </a:fld>
            <a:endParaRPr lang="ja-JP" altLang="en-US"/>
          </a:p>
        </p:txBody>
      </p:sp>
    </p:spTree>
    <p:extLst>
      <p:ext uri="{BB962C8B-B14F-4D97-AF65-F5344CB8AC3E}">
        <p14:creationId xmlns:p14="http://schemas.microsoft.com/office/powerpoint/2010/main" val="824340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04800" y="1308100"/>
            <a:ext cx="4495800" cy="5041900"/>
          </a:xfrm>
          <a:prstGeom prst="roundRect">
            <a:avLst/>
          </a:prstGeom>
          <a:solidFill>
            <a:schemeClr val="bg1"/>
          </a:solidFill>
          <a:ln w="38100">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n-ea"/>
            </a:endParaRPr>
          </a:p>
        </p:txBody>
      </p:sp>
      <p:sp>
        <p:nvSpPr>
          <p:cNvPr id="9" name="角丸四角形 8"/>
          <p:cNvSpPr/>
          <p:nvPr/>
        </p:nvSpPr>
        <p:spPr>
          <a:xfrm>
            <a:off x="5105400" y="1308100"/>
            <a:ext cx="4495800" cy="5041900"/>
          </a:xfrm>
          <a:prstGeom prst="roundRect">
            <a:avLst/>
          </a:prstGeom>
          <a:solidFill>
            <a:schemeClr val="bg1"/>
          </a:solidFill>
          <a:ln w="38100">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n-ea"/>
            </a:endParaRPr>
          </a:p>
        </p:txBody>
      </p:sp>
      <p:sp>
        <p:nvSpPr>
          <p:cNvPr id="6" name="テキスト ボックス 10"/>
          <p:cNvSpPr txBox="1">
            <a:spLocks noChangeArrowheads="1"/>
          </p:cNvSpPr>
          <p:nvPr/>
        </p:nvSpPr>
        <p:spPr bwMode="auto">
          <a:xfrm>
            <a:off x="396813" y="2024779"/>
            <a:ext cx="4314887" cy="189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400" dirty="0">
                <a:latin typeface="+mn-ea"/>
                <a:ea typeface="+mn-ea"/>
              </a:rPr>
              <a:t>「サイボウズ </a:t>
            </a:r>
            <a:r>
              <a:rPr lang="en-US" altLang="ja-JP" sz="1400" dirty="0">
                <a:latin typeface="+mn-ea"/>
                <a:ea typeface="+mn-ea"/>
              </a:rPr>
              <a:t>Office 10</a:t>
            </a:r>
            <a:r>
              <a:rPr lang="ja-JP" altLang="en-US" sz="1400" dirty="0">
                <a:latin typeface="+mn-ea"/>
                <a:ea typeface="+mn-ea"/>
              </a:rPr>
              <a:t>」のライセンスをご購入</a:t>
            </a:r>
            <a:endParaRPr lang="en-US" altLang="ja-JP" sz="1400" dirty="0">
              <a:latin typeface="+mn-ea"/>
              <a:ea typeface="+mn-ea"/>
            </a:endParaRPr>
          </a:p>
          <a:p>
            <a:pPr eaLnBrk="1" hangingPunct="1">
              <a:lnSpc>
                <a:spcPct val="120000"/>
              </a:lnSpc>
            </a:pPr>
            <a:r>
              <a:rPr lang="ja-JP" altLang="en-US" sz="1400" dirty="0">
                <a:latin typeface="+mn-ea"/>
                <a:ea typeface="+mn-ea"/>
              </a:rPr>
              <a:t>いただき、ご自身のサーバーにプログラムをイン</a:t>
            </a:r>
            <a:endParaRPr lang="en-US" altLang="ja-JP" sz="1400" dirty="0">
              <a:latin typeface="+mn-ea"/>
              <a:ea typeface="+mn-ea"/>
            </a:endParaRPr>
          </a:p>
          <a:p>
            <a:pPr eaLnBrk="1" hangingPunct="1">
              <a:lnSpc>
                <a:spcPct val="120000"/>
              </a:lnSpc>
            </a:pPr>
            <a:r>
              <a:rPr lang="ja-JP" altLang="en-US" sz="1400" dirty="0">
                <a:latin typeface="+mn-ea"/>
                <a:ea typeface="+mn-ea"/>
              </a:rPr>
              <a:t>ストール</a:t>
            </a:r>
            <a:r>
              <a:rPr lang="ja-JP" altLang="en-US" sz="1400" dirty="0" smtClean="0">
                <a:latin typeface="+mn-ea"/>
                <a:ea typeface="+mn-ea"/>
              </a:rPr>
              <a:t>してご利用</a:t>
            </a:r>
            <a:r>
              <a:rPr lang="ja-JP" altLang="en-US" sz="1400" dirty="0">
                <a:latin typeface="+mn-ea"/>
                <a:ea typeface="+mn-ea"/>
              </a:rPr>
              <a:t>いただくタイプです。</a:t>
            </a:r>
            <a:endParaRPr lang="en-US" altLang="ja-JP" sz="1400" dirty="0">
              <a:latin typeface="+mn-ea"/>
              <a:ea typeface="+mn-ea"/>
            </a:endParaRPr>
          </a:p>
          <a:p>
            <a:pPr eaLnBrk="1" hangingPunct="1">
              <a:lnSpc>
                <a:spcPct val="120000"/>
              </a:lnSpc>
            </a:pPr>
            <a:r>
              <a:rPr lang="ja-JP" altLang="en-US" sz="1400" dirty="0">
                <a:latin typeface="+mn-ea"/>
                <a:ea typeface="+mn-ea"/>
              </a:rPr>
              <a:t>プログラムのバージョンアップやバックアップなどの運用管理はお客様ご自身で行っていただきます。</a:t>
            </a:r>
            <a:endParaRPr lang="en-US" altLang="ja-JP" sz="1400" dirty="0">
              <a:latin typeface="+mn-ea"/>
              <a:ea typeface="+mn-ea"/>
            </a:endParaRPr>
          </a:p>
          <a:p>
            <a:pPr eaLnBrk="1" hangingPunct="1">
              <a:lnSpc>
                <a:spcPct val="120000"/>
              </a:lnSpc>
            </a:pPr>
            <a:r>
              <a:rPr lang="ja-JP" altLang="en-US" sz="1400" dirty="0">
                <a:latin typeface="+mn-ea"/>
                <a:ea typeface="+mn-ea"/>
              </a:rPr>
              <a:t>サーバーやネットワークの知識があり、金銭的なランニングコストを抑えたい方におすすめです。</a:t>
            </a:r>
          </a:p>
        </p:txBody>
      </p:sp>
      <p:sp>
        <p:nvSpPr>
          <p:cNvPr id="7" name="テキスト ボックス 10"/>
          <p:cNvSpPr txBox="1">
            <a:spLocks noChangeArrowheads="1"/>
          </p:cNvSpPr>
          <p:nvPr/>
        </p:nvSpPr>
        <p:spPr bwMode="auto">
          <a:xfrm>
            <a:off x="5319651" y="2012079"/>
            <a:ext cx="4103687" cy="189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400" dirty="0">
                <a:latin typeface="+mn-ea"/>
                <a:ea typeface="+mn-ea"/>
              </a:rPr>
              <a:t>インターネット上で提供する「サイボウズ </a:t>
            </a:r>
            <a:r>
              <a:rPr lang="en-US" altLang="ja-JP" sz="1400" dirty="0" smtClean="0">
                <a:latin typeface="+mn-ea"/>
                <a:ea typeface="+mn-ea"/>
              </a:rPr>
              <a:t>Office</a:t>
            </a:r>
            <a:r>
              <a:rPr lang="ja-JP" altLang="en-US" sz="1400" dirty="0" smtClean="0">
                <a:latin typeface="+mn-ea"/>
                <a:ea typeface="+mn-ea"/>
              </a:rPr>
              <a:t>」</a:t>
            </a:r>
            <a:r>
              <a:rPr lang="ja-JP" altLang="en-US" sz="1400" dirty="0">
                <a:latin typeface="+mn-ea"/>
                <a:ea typeface="+mn-ea"/>
              </a:rPr>
              <a:t>を月単位・年単位でサービス利用料金をお支払い</a:t>
            </a:r>
            <a:r>
              <a:rPr lang="ja-JP" altLang="en-US" sz="1400" dirty="0" smtClean="0">
                <a:latin typeface="+mn-ea"/>
                <a:ea typeface="+mn-ea"/>
              </a:rPr>
              <a:t>いただき、ご利用いただくタイプ</a:t>
            </a:r>
            <a:r>
              <a:rPr lang="ja-JP" altLang="en-US" sz="1400" dirty="0">
                <a:latin typeface="+mn-ea"/>
                <a:ea typeface="+mn-ea"/>
              </a:rPr>
              <a:t>です。</a:t>
            </a:r>
            <a:br>
              <a:rPr lang="ja-JP" altLang="en-US" sz="1400" dirty="0">
                <a:latin typeface="+mn-ea"/>
                <a:ea typeface="+mn-ea"/>
              </a:rPr>
            </a:br>
            <a:r>
              <a:rPr lang="ja-JP" altLang="en-US" sz="1400" dirty="0">
                <a:latin typeface="+mn-ea"/>
                <a:ea typeface="+mn-ea"/>
              </a:rPr>
              <a:t>プログラムのバージョンアップやバックアップなどの運用管理はサイボウズが行います。</a:t>
            </a:r>
            <a:br>
              <a:rPr lang="ja-JP" altLang="en-US" sz="1400" dirty="0">
                <a:latin typeface="+mn-ea"/>
                <a:ea typeface="+mn-ea"/>
              </a:rPr>
            </a:br>
            <a:r>
              <a:rPr lang="ja-JP" altLang="en-US" sz="1400" dirty="0">
                <a:latin typeface="+mn-ea"/>
                <a:ea typeface="+mn-ea"/>
              </a:rPr>
              <a:t>運用管理コストを</a:t>
            </a:r>
            <a:r>
              <a:rPr lang="ja-JP" altLang="en-US" sz="1400" dirty="0" smtClean="0">
                <a:latin typeface="+mn-ea"/>
                <a:ea typeface="+mn-ea"/>
              </a:rPr>
              <a:t>抑えて、手軽</a:t>
            </a:r>
            <a:r>
              <a:rPr lang="ja-JP" altLang="en-US" sz="1400" dirty="0">
                <a:latin typeface="+mn-ea"/>
                <a:ea typeface="+mn-ea"/>
              </a:rPr>
              <a:t>に利用したい方におすすめです。</a:t>
            </a:r>
          </a:p>
        </p:txBody>
      </p:sp>
      <p:sp>
        <p:nvSpPr>
          <p:cNvPr id="10" name="テキスト ボックス 17"/>
          <p:cNvSpPr txBox="1">
            <a:spLocks noChangeArrowheads="1"/>
          </p:cNvSpPr>
          <p:nvPr/>
        </p:nvSpPr>
        <p:spPr bwMode="auto">
          <a:xfrm>
            <a:off x="950911" y="1397000"/>
            <a:ext cx="302419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solidFill>
                  <a:srgbClr val="1E9EDB"/>
                </a:solidFill>
                <a:latin typeface="+mn-ea"/>
                <a:ea typeface="+mn-ea"/>
              </a:rPr>
              <a:t>パッケージ版（所有型）</a:t>
            </a:r>
            <a:endParaRPr lang="en-US" altLang="ja-JP" sz="2000" b="1" dirty="0">
              <a:solidFill>
                <a:srgbClr val="1E9EDB"/>
              </a:solidFill>
              <a:latin typeface="+mn-ea"/>
              <a:ea typeface="+mn-ea"/>
            </a:endParaRPr>
          </a:p>
        </p:txBody>
      </p:sp>
      <p:sp>
        <p:nvSpPr>
          <p:cNvPr id="11" name="テキスト ボックス 17"/>
          <p:cNvSpPr txBox="1">
            <a:spLocks noChangeArrowheads="1"/>
          </p:cNvSpPr>
          <p:nvPr/>
        </p:nvSpPr>
        <p:spPr bwMode="auto">
          <a:xfrm>
            <a:off x="5865810" y="1397000"/>
            <a:ext cx="297338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solidFill>
                  <a:srgbClr val="1E9EDB"/>
                </a:solidFill>
                <a:latin typeface="+mn-ea"/>
                <a:ea typeface="+mn-ea"/>
              </a:rPr>
              <a:t>クラウド版（利用型）</a:t>
            </a:r>
            <a:endParaRPr lang="en-US" altLang="ja-JP" sz="2000" b="1" dirty="0">
              <a:solidFill>
                <a:srgbClr val="1E9EDB"/>
              </a:solidFill>
              <a:latin typeface="+mn-ea"/>
              <a:ea typeface="+mn-ea"/>
            </a:endParaRPr>
          </a:p>
        </p:txBody>
      </p:sp>
      <p:pic>
        <p:nvPicPr>
          <p:cNvPr id="12" name="図 11"/>
          <p:cNvPicPr>
            <a:picLocks noChangeAspect="1"/>
          </p:cNvPicPr>
          <p:nvPr/>
        </p:nvPicPr>
        <p:blipFill>
          <a:blip r:embed="rId2"/>
          <a:stretch>
            <a:fillRect/>
          </a:stretch>
        </p:blipFill>
        <p:spPr>
          <a:xfrm>
            <a:off x="6079670" y="3975100"/>
            <a:ext cx="2543630" cy="2257023"/>
          </a:xfrm>
          <a:prstGeom prst="rect">
            <a:avLst/>
          </a:prstGeom>
          <a:solidFill>
            <a:schemeClr val="bg1"/>
          </a:solidFill>
        </p:spPr>
      </p:pic>
      <p:grpSp>
        <p:nvGrpSpPr>
          <p:cNvPr id="18" name="図形グループ 17"/>
          <p:cNvGrpSpPr/>
          <p:nvPr/>
        </p:nvGrpSpPr>
        <p:grpSpPr>
          <a:xfrm>
            <a:off x="1187450" y="3975100"/>
            <a:ext cx="2724630" cy="2208213"/>
            <a:chOff x="1187450" y="3975100"/>
            <a:chExt cx="2724630" cy="2208213"/>
          </a:xfrm>
        </p:grpSpPr>
        <p:pic>
          <p:nvPicPr>
            <p:cNvPr id="13" name="図 6" descr="pic_compare_01.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87450" y="3975100"/>
              <a:ext cx="2724630" cy="220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直方体 14"/>
            <p:cNvSpPr/>
            <p:nvPr/>
          </p:nvSpPr>
          <p:spPr>
            <a:xfrm>
              <a:off x="2603500" y="4165600"/>
              <a:ext cx="711200" cy="690880"/>
            </a:xfrm>
            <a:prstGeom prst="cube">
              <a:avLst/>
            </a:prstGeom>
            <a:solidFill>
              <a:srgbClr val="164888"/>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pic>
          <p:nvPicPr>
            <p:cNvPr id="17" name="図 16" descr="0f10ani.png"/>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679700" y="4423898"/>
              <a:ext cx="368300" cy="351301"/>
            </a:xfrm>
            <a:prstGeom prst="rect">
              <a:avLst/>
            </a:prstGeom>
          </p:spPr>
        </p:pic>
      </p:grpSp>
      <p:sp>
        <p:nvSpPr>
          <p:cNvPr id="16" name="角丸四角形 15"/>
          <p:cNvSpPr/>
          <p:nvPr/>
        </p:nvSpPr>
        <p:spPr>
          <a:xfrm>
            <a:off x="334430" y="226807"/>
            <a:ext cx="5112213" cy="91460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dirty="0">
                <a:solidFill>
                  <a:schemeClr val="tx2">
                    <a:lumMod val="50000"/>
                  </a:schemeClr>
                </a:solidFill>
              </a:rPr>
              <a:t>クラウド版とパッケージ版の</a:t>
            </a:r>
            <a:endParaRPr lang="en-US" altLang="ja-JP" sz="1800" b="1" dirty="0">
              <a:solidFill>
                <a:schemeClr val="tx2">
                  <a:lumMod val="50000"/>
                </a:schemeClr>
              </a:solidFill>
            </a:endParaRPr>
          </a:p>
          <a:p>
            <a:r>
              <a:rPr lang="ja-JP" altLang="en-US" sz="1800" b="1" dirty="0" smtClean="0">
                <a:solidFill>
                  <a:schemeClr val="tx2">
                    <a:lumMod val="50000"/>
                  </a:schemeClr>
                </a:solidFill>
              </a:rPr>
              <a:t>違いは</a:t>
            </a:r>
            <a:r>
              <a:rPr lang="ja-JP" altLang="en-US" sz="1800" b="1" dirty="0">
                <a:solidFill>
                  <a:schemeClr val="tx2">
                    <a:lumMod val="50000"/>
                  </a:schemeClr>
                </a:solidFill>
              </a:rPr>
              <a:t>？</a:t>
            </a:r>
            <a:endParaRPr kumimoji="1" lang="ja-JP" altLang="en-US" sz="2000" b="1" dirty="0">
              <a:solidFill>
                <a:schemeClr val="tx2">
                  <a:lumMod val="50000"/>
                </a:schemeClr>
              </a:solidFill>
            </a:endParaRPr>
          </a:p>
        </p:txBody>
      </p:sp>
      <p:pic>
        <p:nvPicPr>
          <p:cNvPr id="19" name="図 18"/>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719451" y="506092"/>
            <a:ext cx="1600200" cy="312138"/>
          </a:xfrm>
          <a:prstGeom prst="rect">
            <a:avLst/>
          </a:prstGeom>
        </p:spPr>
      </p:pic>
      <p:sp>
        <p:nvSpPr>
          <p:cNvPr id="5" name="スライド番号プレースホルダー 4"/>
          <p:cNvSpPr>
            <a:spLocks noGrp="1"/>
          </p:cNvSpPr>
          <p:nvPr>
            <p:ph type="sldNum" sz="quarter" idx="10"/>
          </p:nvPr>
        </p:nvSpPr>
        <p:spPr/>
        <p:txBody>
          <a:bodyPr/>
          <a:lstStyle/>
          <a:p>
            <a:fld id="{0FEDF257-E9DE-47AD-A871-A7339627178B}" type="slidenum">
              <a:rPr lang="ja-JP" altLang="en-US" smtClean="0"/>
              <a:pPr/>
              <a:t>34</a:t>
            </a:fld>
            <a:endParaRPr lang="ja-JP" altLang="en-US"/>
          </a:p>
        </p:txBody>
      </p:sp>
    </p:spTree>
    <p:extLst>
      <p:ext uri="{BB962C8B-B14F-4D97-AF65-F5344CB8AC3E}">
        <p14:creationId xmlns:p14="http://schemas.microsoft.com/office/powerpoint/2010/main" val="214188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334430" y="226807"/>
            <a:ext cx="5112213" cy="91460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クラウド版への移行方法</a:t>
            </a:r>
          </a:p>
        </p:txBody>
      </p:sp>
      <p:grpSp>
        <p:nvGrpSpPr>
          <p:cNvPr id="3" name="グループ化 2"/>
          <p:cNvGrpSpPr/>
          <p:nvPr/>
        </p:nvGrpSpPr>
        <p:grpSpPr>
          <a:xfrm>
            <a:off x="3488826" y="355116"/>
            <a:ext cx="1830825" cy="639923"/>
            <a:chOff x="3314700" y="304293"/>
            <a:chExt cx="2179817" cy="761905"/>
          </a:xfrm>
        </p:grpSpPr>
        <p:pic>
          <p:nvPicPr>
            <p:cNvPr id="20" name="図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14700" y="304293"/>
              <a:ext cx="685714" cy="761905"/>
            </a:xfrm>
            <a:prstGeom prst="rect">
              <a:avLst/>
            </a:prstGeom>
          </p:spPr>
        </p:pic>
        <p:sp>
          <p:nvSpPr>
            <p:cNvPr id="21" name="右矢印 20"/>
            <p:cNvSpPr/>
            <p:nvPr/>
          </p:nvSpPr>
          <p:spPr>
            <a:xfrm>
              <a:off x="4064343" y="506340"/>
              <a:ext cx="443947" cy="357809"/>
            </a:xfrm>
            <a:prstGeom prst="rightArrow">
              <a:avLst/>
            </a:prstGeom>
            <a:solidFill>
              <a:srgbClr val="2AA9B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99167" y="375681"/>
              <a:ext cx="895350" cy="619125"/>
            </a:xfrm>
            <a:prstGeom prst="rect">
              <a:avLst/>
            </a:prstGeom>
          </p:spPr>
        </p:pic>
      </p:grpSp>
      <p:sp>
        <p:nvSpPr>
          <p:cNvPr id="23" name="正方形/長方形 22"/>
          <p:cNvSpPr/>
          <p:nvPr/>
        </p:nvSpPr>
        <p:spPr>
          <a:xfrm>
            <a:off x="476641" y="1423852"/>
            <a:ext cx="2809363" cy="27083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 name="四角形吹き出し 23"/>
          <p:cNvSpPr/>
          <p:nvPr/>
        </p:nvSpPr>
        <p:spPr>
          <a:xfrm>
            <a:off x="340615" y="1343297"/>
            <a:ext cx="1424700" cy="322217"/>
          </a:xfrm>
          <a:prstGeom prst="wedgeRectCallout">
            <a:avLst>
              <a:gd name="adj1" fmla="val 43349"/>
              <a:gd name="adj2" fmla="val 90633"/>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800" dirty="0"/>
              <a:t>Step 1</a:t>
            </a:r>
            <a:endParaRPr kumimoji="1" lang="ja-JP" altLang="en-US" sz="1800" dirty="0"/>
          </a:p>
        </p:txBody>
      </p:sp>
      <p:sp>
        <p:nvSpPr>
          <p:cNvPr id="25" name="正方形/長方形 24"/>
          <p:cNvSpPr/>
          <p:nvPr/>
        </p:nvSpPr>
        <p:spPr>
          <a:xfrm>
            <a:off x="3565170" y="1428206"/>
            <a:ext cx="2809363" cy="27083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 name="四角形吹き出し 25"/>
          <p:cNvSpPr/>
          <p:nvPr/>
        </p:nvSpPr>
        <p:spPr>
          <a:xfrm>
            <a:off x="3429144" y="1343297"/>
            <a:ext cx="1424700" cy="322217"/>
          </a:xfrm>
          <a:prstGeom prst="wedgeRectCallout">
            <a:avLst>
              <a:gd name="adj1" fmla="val 43349"/>
              <a:gd name="adj2" fmla="val 90633"/>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800" dirty="0"/>
              <a:t>Step 2</a:t>
            </a:r>
            <a:endParaRPr kumimoji="1" lang="ja-JP" altLang="en-US" sz="1800" dirty="0"/>
          </a:p>
        </p:txBody>
      </p:sp>
      <p:sp>
        <p:nvSpPr>
          <p:cNvPr id="27" name="正方形/長方形 26"/>
          <p:cNvSpPr/>
          <p:nvPr/>
        </p:nvSpPr>
        <p:spPr>
          <a:xfrm>
            <a:off x="6653699" y="1428206"/>
            <a:ext cx="2809363" cy="27083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 name="四角形吹き出し 27"/>
          <p:cNvSpPr/>
          <p:nvPr/>
        </p:nvSpPr>
        <p:spPr>
          <a:xfrm>
            <a:off x="6517673" y="1343297"/>
            <a:ext cx="1424700" cy="322217"/>
          </a:xfrm>
          <a:prstGeom prst="wedgeRectCallout">
            <a:avLst>
              <a:gd name="adj1" fmla="val 43349"/>
              <a:gd name="adj2" fmla="val 90633"/>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800" dirty="0"/>
              <a:t>Step 3</a:t>
            </a:r>
            <a:endParaRPr kumimoji="1" lang="ja-JP" altLang="en-US" sz="1800" dirty="0"/>
          </a:p>
        </p:txBody>
      </p:sp>
      <p:sp>
        <p:nvSpPr>
          <p:cNvPr id="29" name="テキスト ボックス 28"/>
          <p:cNvSpPr txBox="1"/>
          <p:nvPr/>
        </p:nvSpPr>
        <p:spPr>
          <a:xfrm>
            <a:off x="1045299" y="1793865"/>
            <a:ext cx="1672046" cy="338554"/>
          </a:xfrm>
          <a:prstGeom prst="rect">
            <a:avLst/>
          </a:prstGeom>
          <a:noFill/>
        </p:spPr>
        <p:txBody>
          <a:bodyPr wrap="square" rtlCol="0">
            <a:spAutoFit/>
          </a:bodyPr>
          <a:lstStyle/>
          <a:p>
            <a:pPr algn="ctr"/>
            <a:r>
              <a:rPr kumimoji="1" lang="ja-JP" altLang="en-US" sz="1600" b="1" dirty="0"/>
              <a:t>注意事項の確認</a:t>
            </a:r>
          </a:p>
        </p:txBody>
      </p:sp>
      <p:cxnSp>
        <p:nvCxnSpPr>
          <p:cNvPr id="5" name="直線コネクタ 4"/>
          <p:cNvCxnSpPr/>
          <p:nvPr/>
        </p:nvCxnSpPr>
        <p:spPr>
          <a:xfrm>
            <a:off x="811942" y="2132419"/>
            <a:ext cx="2138760"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3565170" y="1793865"/>
            <a:ext cx="2809363" cy="523220"/>
          </a:xfrm>
          <a:prstGeom prst="rect">
            <a:avLst/>
          </a:prstGeom>
          <a:noFill/>
        </p:spPr>
        <p:txBody>
          <a:bodyPr wrap="square" rtlCol="0">
            <a:spAutoFit/>
          </a:bodyPr>
          <a:lstStyle/>
          <a:p>
            <a:r>
              <a:rPr lang="ja-JP" altLang="en-US" sz="1400" b="1" dirty="0"/>
              <a:t> クラウド版</a:t>
            </a:r>
            <a:endParaRPr lang="en-US" altLang="ja-JP" sz="1400" b="1" dirty="0"/>
          </a:p>
          <a:p>
            <a:r>
              <a:rPr lang="ja-JP" altLang="en-US" sz="1400" b="1" dirty="0"/>
              <a:t>「サイボウズ </a:t>
            </a:r>
            <a:r>
              <a:rPr lang="en-US" altLang="ja-JP" sz="1400" b="1" dirty="0"/>
              <a:t>Office</a:t>
            </a:r>
            <a:r>
              <a:rPr lang="ja-JP" altLang="en-US" sz="1400" b="1" dirty="0" smtClean="0"/>
              <a:t>」の</a:t>
            </a:r>
            <a:r>
              <a:rPr lang="ja-JP" altLang="en-US" sz="1400" b="1" dirty="0"/>
              <a:t>準備</a:t>
            </a:r>
            <a:endParaRPr kumimoji="1" lang="ja-JP" altLang="en-US" sz="1400" b="1" dirty="0"/>
          </a:p>
        </p:txBody>
      </p:sp>
      <p:cxnSp>
        <p:nvCxnSpPr>
          <p:cNvPr id="31" name="直線コネクタ 30"/>
          <p:cNvCxnSpPr/>
          <p:nvPr/>
        </p:nvCxnSpPr>
        <p:spPr>
          <a:xfrm>
            <a:off x="3660523" y="2399742"/>
            <a:ext cx="2587900"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6755825" y="1802473"/>
            <a:ext cx="2605110" cy="338554"/>
          </a:xfrm>
          <a:prstGeom prst="rect">
            <a:avLst/>
          </a:prstGeom>
          <a:noFill/>
        </p:spPr>
        <p:txBody>
          <a:bodyPr wrap="square" rtlCol="0">
            <a:spAutoFit/>
          </a:bodyPr>
          <a:lstStyle/>
          <a:p>
            <a:pPr algn="ctr"/>
            <a:r>
              <a:rPr lang="ja-JP" altLang="en-US" sz="1600" b="1" dirty="0"/>
              <a:t>データ移行ツールの実行</a:t>
            </a:r>
            <a:endParaRPr kumimoji="1" lang="ja-JP" altLang="en-US" sz="1600" b="1" dirty="0"/>
          </a:p>
        </p:txBody>
      </p:sp>
      <p:cxnSp>
        <p:nvCxnSpPr>
          <p:cNvPr id="33" name="直線コネクタ 32"/>
          <p:cNvCxnSpPr/>
          <p:nvPr/>
        </p:nvCxnSpPr>
        <p:spPr>
          <a:xfrm>
            <a:off x="6766795" y="2132419"/>
            <a:ext cx="2587900"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476641" y="4514376"/>
            <a:ext cx="5462605" cy="1569660"/>
          </a:xfrm>
          <a:prstGeom prst="rect">
            <a:avLst/>
          </a:prstGeom>
          <a:noFill/>
        </p:spPr>
        <p:txBody>
          <a:bodyPr wrap="square" rtlCol="0">
            <a:spAutoFit/>
          </a:bodyPr>
          <a:lstStyle/>
          <a:p>
            <a:r>
              <a:rPr kumimoji="1" lang="ja-JP" altLang="en-US" sz="1200" dirty="0"/>
              <a:t>■データ移行マニュアル</a:t>
            </a:r>
            <a:endParaRPr kumimoji="1" lang="en-US" altLang="ja-JP" sz="1200" dirty="0"/>
          </a:p>
          <a:p>
            <a:r>
              <a:rPr lang="en-US" altLang="ja-JP" sz="1200" dirty="0">
                <a:hlinkClick r:id="rId4"/>
              </a:rPr>
              <a:t>https://manual.cybozu.co.jp/of10/option/migration/index.html</a:t>
            </a:r>
            <a:endParaRPr lang="en-US" altLang="ja-JP" sz="1200" dirty="0"/>
          </a:p>
          <a:p>
            <a:endParaRPr kumimoji="1" lang="en-US" altLang="ja-JP" sz="1200" dirty="0"/>
          </a:p>
          <a:p>
            <a:r>
              <a:rPr lang="ja-JP" altLang="en-US" sz="1200" dirty="0"/>
              <a:t>■データ移行時間の目安</a:t>
            </a:r>
            <a:endParaRPr lang="en-US" altLang="ja-JP" sz="1200" dirty="0"/>
          </a:p>
          <a:p>
            <a:r>
              <a:rPr lang="en-US" altLang="ja-JP" sz="1200" dirty="0">
                <a:hlinkClick r:id="rId5"/>
              </a:rPr>
              <a:t>https://cs.cybozu.co.jp/migrationtime.html</a:t>
            </a:r>
            <a:endParaRPr lang="en-US" altLang="ja-JP" sz="1200" dirty="0"/>
          </a:p>
          <a:p>
            <a:endParaRPr kumimoji="1" lang="en-US" altLang="ja-JP" sz="1200" dirty="0"/>
          </a:p>
          <a:p>
            <a:r>
              <a:rPr lang="ja-JP" altLang="en-US" sz="1200" dirty="0"/>
              <a:t>■データ移行手順「動画でご案内」</a:t>
            </a:r>
            <a:endParaRPr lang="en-US" altLang="ja-JP" sz="1200" dirty="0"/>
          </a:p>
          <a:p>
            <a:r>
              <a:rPr lang="en-US" altLang="ja-JP" sz="1200" dirty="0">
                <a:hlinkClick r:id="rId6"/>
              </a:rPr>
              <a:t>https://office-users.cybozu.co.jp/tips-more/data-migration</a:t>
            </a:r>
            <a:r>
              <a:rPr lang="en-US" altLang="ja-JP" sz="1200" dirty="0" smtClean="0">
                <a:hlinkClick r:id="rId6"/>
              </a:rPr>
              <a:t>/</a:t>
            </a:r>
            <a:endParaRPr lang="en-US" altLang="ja-JP" sz="1200" dirty="0" smtClean="0"/>
          </a:p>
        </p:txBody>
      </p:sp>
      <p:sp>
        <p:nvSpPr>
          <p:cNvPr id="14" name="テキスト ボックス 13"/>
          <p:cNvSpPr txBox="1"/>
          <p:nvPr/>
        </p:nvSpPr>
        <p:spPr>
          <a:xfrm>
            <a:off x="579762" y="2376258"/>
            <a:ext cx="2703901" cy="1015663"/>
          </a:xfrm>
          <a:prstGeom prst="rect">
            <a:avLst/>
          </a:prstGeom>
          <a:noFill/>
        </p:spPr>
        <p:txBody>
          <a:bodyPr wrap="square" rtlCol="0">
            <a:spAutoFit/>
          </a:bodyPr>
          <a:lstStyle/>
          <a:p>
            <a:r>
              <a:rPr kumimoji="1" lang="ja-JP" altLang="en-US" sz="1200" dirty="0"/>
              <a:t>移行元の「サイボウズ </a:t>
            </a:r>
            <a:r>
              <a:rPr kumimoji="1" lang="en-US" altLang="ja-JP" sz="1200" dirty="0"/>
              <a:t>Office</a:t>
            </a:r>
            <a:r>
              <a:rPr kumimoji="1" lang="ja-JP" altLang="en-US" sz="1200" dirty="0"/>
              <a:t>」で</a:t>
            </a:r>
            <a:endParaRPr kumimoji="1" lang="en-US" altLang="ja-JP" sz="1200" dirty="0"/>
          </a:p>
          <a:p>
            <a:r>
              <a:rPr kumimoji="1" lang="ja-JP" altLang="en-US" sz="1200" dirty="0"/>
              <a:t>事前確認を行って下さい。</a:t>
            </a:r>
            <a:endParaRPr kumimoji="1" lang="en-US" altLang="ja-JP" sz="1200" dirty="0"/>
          </a:p>
          <a:p>
            <a:endParaRPr lang="en-US" altLang="ja-JP" sz="1200" dirty="0"/>
          </a:p>
          <a:p>
            <a:r>
              <a:rPr lang="en-US" altLang="ja-JP" sz="1200" dirty="0"/>
              <a:t>https://manual.cybozu.co.jp/of10/option/migration/before.html</a:t>
            </a:r>
            <a:endParaRPr kumimoji="1" lang="ja-JP" altLang="en-US" sz="1200" dirty="0"/>
          </a:p>
        </p:txBody>
      </p:sp>
      <p:sp>
        <p:nvSpPr>
          <p:cNvPr id="35" name="テキスト ボックス 34"/>
          <p:cNvSpPr txBox="1"/>
          <p:nvPr/>
        </p:nvSpPr>
        <p:spPr>
          <a:xfrm>
            <a:off x="3617900" y="2714096"/>
            <a:ext cx="2703901" cy="1361911"/>
          </a:xfrm>
          <a:prstGeom prst="rect">
            <a:avLst/>
          </a:prstGeom>
          <a:noFill/>
        </p:spPr>
        <p:txBody>
          <a:bodyPr wrap="square" rtlCol="0">
            <a:spAutoFit/>
          </a:bodyPr>
          <a:lstStyle/>
          <a:p>
            <a:r>
              <a:rPr kumimoji="1" lang="ja-JP" altLang="en-US" sz="1200" dirty="0"/>
              <a:t>下記よりクラウド版「サイボウズ </a:t>
            </a:r>
            <a:r>
              <a:rPr kumimoji="1" lang="en-US" altLang="ja-JP" sz="1200" dirty="0"/>
              <a:t>Office</a:t>
            </a:r>
            <a:r>
              <a:rPr kumimoji="1" lang="ja-JP" altLang="en-US" sz="1200" dirty="0" smtClean="0"/>
              <a:t>」のお試しを</a:t>
            </a:r>
            <a:r>
              <a:rPr kumimoji="1" lang="ja-JP" altLang="en-US" sz="1200" dirty="0"/>
              <a:t>お申し込みください。</a:t>
            </a:r>
            <a:endParaRPr kumimoji="1" lang="en-US" altLang="ja-JP" sz="1200" dirty="0"/>
          </a:p>
          <a:p>
            <a:r>
              <a:rPr lang="en-US" altLang="ja-JP" sz="1050" b="1" dirty="0">
                <a:solidFill>
                  <a:srgbClr val="E99435"/>
                </a:solidFill>
              </a:rPr>
              <a:t>※ </a:t>
            </a:r>
            <a:r>
              <a:rPr lang="ja-JP" altLang="en-US" sz="1050" b="1" dirty="0" smtClean="0">
                <a:solidFill>
                  <a:srgbClr val="E99435"/>
                </a:solidFill>
              </a:rPr>
              <a:t>お試しの</a:t>
            </a:r>
            <a:r>
              <a:rPr lang="ja-JP" altLang="en-US" sz="1050" b="1" dirty="0">
                <a:solidFill>
                  <a:srgbClr val="E99435"/>
                </a:solidFill>
              </a:rPr>
              <a:t>お申し込みは無料です。</a:t>
            </a:r>
            <a:endParaRPr lang="en-US" altLang="ja-JP" sz="1050" b="1" dirty="0">
              <a:solidFill>
                <a:srgbClr val="E99435"/>
              </a:solidFill>
            </a:endParaRPr>
          </a:p>
          <a:p>
            <a:endParaRPr kumimoji="1" lang="en-US" altLang="ja-JP" sz="1200" dirty="0"/>
          </a:p>
          <a:p>
            <a:r>
              <a:rPr lang="en-US" altLang="ja-JP" sz="1200" dirty="0"/>
              <a:t>https://www.cybozu.com/jp/service/office/trial/index.html</a:t>
            </a:r>
            <a:endParaRPr kumimoji="1" lang="ja-JP" altLang="en-US" sz="1200" dirty="0"/>
          </a:p>
        </p:txBody>
      </p:sp>
      <p:sp>
        <p:nvSpPr>
          <p:cNvPr id="36" name="テキスト ボックス 35"/>
          <p:cNvSpPr txBox="1"/>
          <p:nvPr/>
        </p:nvSpPr>
        <p:spPr>
          <a:xfrm>
            <a:off x="6653700" y="2368497"/>
            <a:ext cx="2809362" cy="1015663"/>
          </a:xfrm>
          <a:prstGeom prst="rect">
            <a:avLst/>
          </a:prstGeom>
          <a:noFill/>
        </p:spPr>
        <p:txBody>
          <a:bodyPr wrap="square" rtlCol="0">
            <a:spAutoFit/>
          </a:bodyPr>
          <a:lstStyle/>
          <a:p>
            <a:r>
              <a:rPr kumimoji="1" lang="ja-JP" altLang="en-US" sz="1200" dirty="0"/>
              <a:t>下記よりデータ移行ツールをダウンロードし、移行を実行してください。</a:t>
            </a:r>
            <a:endParaRPr kumimoji="1" lang="en-US" altLang="ja-JP" sz="1200" dirty="0"/>
          </a:p>
          <a:p>
            <a:endParaRPr lang="en-US" altLang="ja-JP" sz="1200" dirty="0"/>
          </a:p>
          <a:p>
            <a:r>
              <a:rPr lang="en-US" altLang="ja-JP" sz="1200" dirty="0" smtClean="0"/>
              <a:t>https://</a:t>
            </a:r>
            <a:r>
              <a:rPr lang="en-US" altLang="ja-JP" sz="1200" dirty="0"/>
              <a:t>products.cybozu.co.jp/office/ver10/support/migration/#a02</a:t>
            </a:r>
            <a:endParaRPr kumimoji="1" lang="ja-JP" altLang="en-US" sz="1200" dirty="0"/>
          </a:p>
        </p:txBody>
      </p:sp>
      <p:sp>
        <p:nvSpPr>
          <p:cNvPr id="37" name="スライド番号プレースホルダー 36"/>
          <p:cNvSpPr>
            <a:spLocks noGrp="1"/>
          </p:cNvSpPr>
          <p:nvPr>
            <p:ph type="sldNum" sz="quarter" idx="10"/>
          </p:nvPr>
        </p:nvSpPr>
        <p:spPr/>
        <p:txBody>
          <a:bodyPr/>
          <a:lstStyle/>
          <a:p>
            <a:fld id="{0FEDF257-E9DE-47AD-A871-A7339627178B}" type="slidenum">
              <a:rPr lang="ja-JP" altLang="en-US" smtClean="0"/>
              <a:pPr/>
              <a:t>35</a:t>
            </a:fld>
            <a:endParaRPr lang="ja-JP" altLang="en-US"/>
          </a:p>
        </p:txBody>
      </p:sp>
    </p:spTree>
    <p:extLst>
      <p:ext uri="{BB962C8B-B14F-4D97-AF65-F5344CB8AC3E}">
        <p14:creationId xmlns:p14="http://schemas.microsoft.com/office/powerpoint/2010/main" val="3925881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2"/>
          <p:cNvSpPr txBox="1">
            <a:spLocks noChangeArrowheads="1"/>
          </p:cNvSpPr>
          <p:nvPr/>
        </p:nvSpPr>
        <p:spPr bwMode="auto">
          <a:xfrm>
            <a:off x="824229" y="1318979"/>
            <a:ext cx="848341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pPr>
            <a:r>
              <a:rPr lang="ja-JP" altLang="en-US" sz="2000" b="1" dirty="0">
                <a:latin typeface="+mn-ea"/>
                <a:ea typeface="+mn-ea"/>
              </a:rPr>
              <a:t>クラウド版</a:t>
            </a:r>
            <a:r>
              <a:rPr lang="ja-JP" altLang="en-US" sz="2000" b="1" dirty="0" smtClean="0">
                <a:latin typeface="+mn-ea"/>
                <a:ea typeface="+mn-ea"/>
              </a:rPr>
              <a:t>は</a:t>
            </a:r>
            <a:r>
              <a:rPr lang="en-US" altLang="ja-JP" sz="2000" b="1" dirty="0" smtClean="0">
                <a:latin typeface="+mn-ea"/>
                <a:ea typeface="+mn-ea"/>
              </a:rPr>
              <a:t> </a:t>
            </a:r>
            <a:r>
              <a:rPr lang="en-US" altLang="ja-JP" sz="2000" b="1" dirty="0" smtClean="0">
                <a:solidFill>
                  <a:srgbClr val="E99435"/>
                </a:solidFill>
                <a:latin typeface="+mn-ea"/>
                <a:ea typeface="+mn-ea"/>
              </a:rPr>
              <a:t>1 </a:t>
            </a:r>
            <a:r>
              <a:rPr lang="ja-JP" altLang="en-US" sz="2000" b="1" dirty="0" smtClean="0">
                <a:solidFill>
                  <a:srgbClr val="E99435"/>
                </a:solidFill>
                <a:latin typeface="+mn-ea"/>
                <a:ea typeface="+mn-ea"/>
              </a:rPr>
              <a:t>ユーザーあたり月額 </a:t>
            </a:r>
            <a:r>
              <a:rPr lang="en-US" altLang="ja-JP" sz="2000" b="1" dirty="0" smtClean="0">
                <a:solidFill>
                  <a:srgbClr val="E99435"/>
                </a:solidFill>
                <a:latin typeface="+mn-ea"/>
                <a:ea typeface="+mn-ea"/>
              </a:rPr>
              <a:t>500</a:t>
            </a:r>
            <a:r>
              <a:rPr lang="ja-JP" altLang="en-US" sz="2000" b="1" dirty="0" smtClean="0">
                <a:solidFill>
                  <a:srgbClr val="E99435"/>
                </a:solidFill>
                <a:latin typeface="+mn-ea"/>
                <a:ea typeface="+mn-ea"/>
              </a:rPr>
              <a:t> 円 </a:t>
            </a:r>
            <a:r>
              <a:rPr lang="ja-JP" altLang="en-US" sz="2000" b="1" dirty="0" smtClean="0">
                <a:latin typeface="+mn-ea"/>
                <a:ea typeface="+mn-ea"/>
              </a:rPr>
              <a:t>から</a:t>
            </a:r>
            <a:r>
              <a:rPr lang="ja-JP" altLang="en-US" sz="2000" b="1" dirty="0">
                <a:latin typeface="+mn-ea"/>
                <a:ea typeface="+mn-ea"/>
              </a:rPr>
              <a:t>ご利用いただけます。</a:t>
            </a:r>
            <a:endParaRPr lang="en-US" altLang="ja-JP" sz="2000" b="1" dirty="0">
              <a:latin typeface="+mn-ea"/>
              <a:ea typeface="+mn-ea"/>
            </a:endParaRPr>
          </a:p>
          <a:p>
            <a:pPr algn="ctr" eaLnBrk="1" hangingPunct="1">
              <a:lnSpc>
                <a:spcPct val="120000"/>
              </a:lnSpc>
            </a:pPr>
            <a:r>
              <a:rPr lang="ja-JP" altLang="en-US" sz="2000" b="1" dirty="0">
                <a:latin typeface="+mn-ea"/>
                <a:ea typeface="+mn-ea"/>
              </a:rPr>
              <a:t>お得な年額ライセンスも用意しています。</a:t>
            </a:r>
            <a:endParaRPr lang="en-US" altLang="ja-JP" sz="2000" b="1" dirty="0">
              <a:latin typeface="+mn-ea"/>
              <a:ea typeface="+mn-ea"/>
            </a:endParaRPr>
          </a:p>
          <a:p>
            <a:pPr algn="ctr" eaLnBrk="1" hangingPunct="1">
              <a:lnSpc>
                <a:spcPct val="150000"/>
              </a:lnSpc>
            </a:pPr>
            <a:r>
              <a:rPr lang="ja-JP" altLang="en-US" sz="1600" b="1" dirty="0">
                <a:latin typeface="+mn-ea"/>
                <a:ea typeface="+mn-ea"/>
              </a:rPr>
              <a:t>自社でサーバーを用意する必要が</a:t>
            </a:r>
            <a:r>
              <a:rPr lang="ja-JP" altLang="en-US" sz="1600" b="1" dirty="0" smtClean="0">
                <a:latin typeface="+mn-ea"/>
                <a:ea typeface="+mn-ea"/>
              </a:rPr>
              <a:t>なく、</a:t>
            </a:r>
            <a:r>
              <a:rPr lang="ja-JP" altLang="en-US" sz="1600" b="1" dirty="0">
                <a:latin typeface="+mn-ea"/>
                <a:ea typeface="+mn-ea"/>
              </a:rPr>
              <a:t>必要</a:t>
            </a:r>
            <a:r>
              <a:rPr lang="ja-JP" altLang="en-US" sz="1600" b="1" dirty="0" smtClean="0">
                <a:latin typeface="+mn-ea"/>
                <a:ea typeface="+mn-ea"/>
              </a:rPr>
              <a:t>なときに</a:t>
            </a:r>
            <a:r>
              <a:rPr lang="ja-JP" altLang="en-US" sz="1600" b="1" dirty="0">
                <a:latin typeface="+mn-ea"/>
                <a:ea typeface="+mn-ea"/>
              </a:rPr>
              <a:t>必要な人数分だけ購入できます。</a:t>
            </a:r>
            <a:endParaRPr lang="en-US" altLang="ja-JP" sz="1600" b="1" dirty="0">
              <a:latin typeface="+mn-ea"/>
              <a:ea typeface="+mn-ea"/>
            </a:endParaRPr>
          </a:p>
        </p:txBody>
      </p:sp>
      <p:graphicFrame>
        <p:nvGraphicFramePr>
          <p:cNvPr id="10" name="コンテンツ プレースホルダー 5"/>
          <p:cNvGraphicFramePr>
            <a:graphicFrameLocks/>
          </p:cNvGraphicFramePr>
          <p:nvPr>
            <p:extLst>
              <p:ext uri="{D42A27DB-BD31-4B8C-83A1-F6EECF244321}">
                <p14:modId xmlns:p14="http://schemas.microsoft.com/office/powerpoint/2010/main" val="613020041"/>
              </p:ext>
            </p:extLst>
          </p:nvPr>
        </p:nvGraphicFramePr>
        <p:xfrm>
          <a:off x="2269931" y="2639883"/>
          <a:ext cx="5375469" cy="1180580"/>
        </p:xfrm>
        <a:graphic>
          <a:graphicData uri="http://schemas.openxmlformats.org/drawingml/2006/table">
            <a:tbl>
              <a:tblPr firstRow="1" firstCol="1">
                <a:tableStyleId>{F5AB1C69-6EDB-4FF4-983F-18BD219EF322}</a:tableStyleId>
              </a:tblPr>
              <a:tblGrid>
                <a:gridCol w="2129887">
                  <a:extLst>
                    <a:ext uri="{9D8B030D-6E8A-4147-A177-3AD203B41FA5}">
                      <a16:colId xmlns:a16="http://schemas.microsoft.com/office/drawing/2014/main" xmlns="" val="20000"/>
                    </a:ext>
                  </a:extLst>
                </a:gridCol>
                <a:gridCol w="1599662">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tblGrid>
              <a:tr h="431080">
                <a:tc>
                  <a:txBody>
                    <a:bodyPr/>
                    <a:lstStyle/>
                    <a:p>
                      <a:pPr algn="l" fontAlgn="ctr"/>
                      <a:r>
                        <a:rPr lang="ja-JP" altLang="en-US" sz="1200" u="none" strike="noStrike" dirty="0">
                          <a:effectLst/>
                        </a:rPr>
                        <a:t>　</a:t>
                      </a:r>
                      <a:endParaRPr lang="ja-JP" altLang="en-US" sz="1200" b="0" i="0" u="none" strike="noStrike" dirty="0">
                        <a:effectLst/>
                        <a:latin typeface="Arial"/>
                      </a:endParaRPr>
                    </a:p>
                  </a:txBody>
                  <a:tcPr marL="12001" marR="12001" marT="12001" marB="0" anchor="ctr">
                    <a:solidFill>
                      <a:srgbClr val="0181A4"/>
                    </a:solidFill>
                  </a:tcPr>
                </a:tc>
                <a:tc>
                  <a:txBody>
                    <a:bodyPr/>
                    <a:lstStyle/>
                    <a:p>
                      <a:pPr algn="ctr" fontAlgn="ctr"/>
                      <a:r>
                        <a:rPr lang="ja-JP" altLang="en-US" sz="1600" b="0" u="none" strike="noStrike" dirty="0">
                          <a:effectLst/>
                        </a:rPr>
                        <a:t>月額</a:t>
                      </a:r>
                      <a:endParaRPr lang="ja-JP" altLang="en-US" sz="1600" b="0" i="0" u="none" strike="noStrike" dirty="0">
                        <a:effectLst/>
                        <a:latin typeface="ＭＳ Ｐゴシック"/>
                      </a:endParaRPr>
                    </a:p>
                  </a:txBody>
                  <a:tcPr marL="12001" marR="12001" marT="12001" marB="0" anchor="ctr">
                    <a:solidFill>
                      <a:srgbClr val="0181A4"/>
                    </a:solidFill>
                  </a:tcPr>
                </a:tc>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ja-JP" altLang="en-US" sz="1600" b="0" u="none" strike="noStrike" dirty="0">
                          <a:effectLst/>
                        </a:rPr>
                        <a:t>年額</a:t>
                      </a:r>
                      <a:endParaRPr lang="ja-JP" altLang="en-US" sz="1600" b="0" i="0" u="none" strike="noStrike" dirty="0">
                        <a:effectLst/>
                        <a:latin typeface="ＭＳ Ｐゴシック"/>
                      </a:endParaRPr>
                    </a:p>
                  </a:txBody>
                  <a:tcPr marL="12001" marR="12001" marT="12001" marB="0" anchor="ctr">
                    <a:solidFill>
                      <a:srgbClr val="0181A4"/>
                    </a:solidFill>
                  </a:tcPr>
                </a:tc>
                <a:extLst>
                  <a:ext uri="{0D108BD9-81ED-4DB2-BD59-A6C34878D82A}">
                    <a16:rowId xmlns:a16="http://schemas.microsoft.com/office/drawing/2014/main" xmlns="" val="10000"/>
                  </a:ext>
                </a:extLst>
              </a:tr>
              <a:tr h="318420">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ja-JP" altLang="en-US" sz="1600" b="0" u="none" strike="noStrike" dirty="0">
                          <a:effectLst/>
                        </a:rPr>
                        <a:t>スタンダードコース</a:t>
                      </a:r>
                      <a:endParaRPr lang="ja-JP" altLang="en-US" sz="1600" b="0" i="0" u="none" strike="noStrike" dirty="0">
                        <a:effectLst/>
                        <a:latin typeface="ＭＳ Ｐゴシック"/>
                      </a:endParaRPr>
                    </a:p>
                  </a:txBody>
                  <a:tcPr marL="12001" marR="12001" marT="12001" marB="0" anchor="ctr">
                    <a:solidFill>
                      <a:srgbClr val="0181A4"/>
                    </a:solidFill>
                  </a:tcPr>
                </a:tc>
                <a:tc>
                  <a:txBody>
                    <a:bodyPr/>
                    <a:lstStyle/>
                    <a:p>
                      <a:pPr marL="0" marR="0" indent="0" algn="r" defTabSz="478940" rtl="0" eaLnBrk="1" fontAlgn="ctr" latinLnBrk="0" hangingPunct="1">
                        <a:lnSpc>
                          <a:spcPct val="100000"/>
                        </a:lnSpc>
                        <a:spcBef>
                          <a:spcPts val="0"/>
                        </a:spcBef>
                        <a:spcAft>
                          <a:spcPts val="0"/>
                        </a:spcAft>
                        <a:buClrTx/>
                        <a:buSzTx/>
                        <a:buFontTx/>
                        <a:buNone/>
                        <a:tabLst/>
                        <a:defRPr/>
                      </a:pPr>
                      <a:r>
                        <a:rPr lang="en-US" altLang="ja-JP" sz="1600" u="none" strike="noStrike" dirty="0">
                          <a:effectLst/>
                        </a:rPr>
                        <a:t>¥500</a:t>
                      </a:r>
                      <a:endParaRPr lang="en-US" altLang="ja-JP" sz="1600" b="0" i="0" u="none" strike="noStrike" dirty="0">
                        <a:effectLst/>
                        <a:latin typeface="Arial"/>
                      </a:endParaRPr>
                    </a:p>
                  </a:txBody>
                  <a:tcPr marL="12001" marR="12001" marT="12001" marB="0" anchor="ctr">
                    <a:solidFill>
                      <a:srgbClr val="EFF4EA"/>
                    </a:solidFill>
                  </a:tcPr>
                </a:tc>
                <a:tc>
                  <a:txBody>
                    <a:bodyPr/>
                    <a:lstStyle/>
                    <a:p>
                      <a:pPr marL="0" marR="0" indent="0" algn="r" defTabSz="478940" rtl="0" eaLnBrk="1" fontAlgn="ctr" latinLnBrk="0" hangingPunct="1">
                        <a:lnSpc>
                          <a:spcPct val="100000"/>
                        </a:lnSpc>
                        <a:spcBef>
                          <a:spcPts val="0"/>
                        </a:spcBef>
                        <a:spcAft>
                          <a:spcPts val="0"/>
                        </a:spcAft>
                        <a:buClrTx/>
                        <a:buSzTx/>
                        <a:buFontTx/>
                        <a:buNone/>
                        <a:tabLst/>
                        <a:defRPr/>
                      </a:pPr>
                      <a:r>
                        <a:rPr lang="en-US" altLang="ja-JP" sz="1600" u="none" strike="noStrike" dirty="0">
                          <a:effectLst/>
                        </a:rPr>
                        <a:t>¥5,880</a:t>
                      </a:r>
                      <a:endParaRPr lang="en-US" altLang="ja-JP" sz="1600" b="0" i="0" u="none" strike="noStrike" dirty="0">
                        <a:effectLst/>
                        <a:latin typeface="Arial"/>
                      </a:endParaRPr>
                    </a:p>
                  </a:txBody>
                  <a:tcPr marL="12001" marR="12001" marT="12001" marB="0" anchor="ctr">
                    <a:solidFill>
                      <a:srgbClr val="EFF4EA"/>
                    </a:solidFill>
                  </a:tcPr>
                </a:tc>
                <a:extLst>
                  <a:ext uri="{0D108BD9-81ED-4DB2-BD59-A6C34878D82A}">
                    <a16:rowId xmlns:a16="http://schemas.microsoft.com/office/drawing/2014/main" xmlns="" val="10001"/>
                  </a:ext>
                </a:extLst>
              </a:tr>
              <a:tr h="431080">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ja-JP" altLang="en-US" sz="1600" b="0" u="none" strike="noStrike" dirty="0">
                          <a:effectLst/>
                        </a:rPr>
                        <a:t>プレミアムコース</a:t>
                      </a:r>
                      <a:endParaRPr lang="en-US" altLang="ja-JP" sz="1600" b="0" u="none" strike="noStrike" dirty="0">
                        <a:effectLst/>
                      </a:endParaRPr>
                    </a:p>
                  </a:txBody>
                  <a:tcPr marL="12001" marR="12001" marT="12001" marB="0" anchor="ctr">
                    <a:solidFill>
                      <a:srgbClr val="0181A4"/>
                    </a:solidFill>
                  </a:tcPr>
                </a:tc>
                <a:tc>
                  <a:txBody>
                    <a:bodyPr/>
                    <a:lstStyle/>
                    <a:p>
                      <a:pPr marL="0" marR="0" indent="0" algn="r" defTabSz="478940" rtl="0" eaLnBrk="1" fontAlgn="ctr" latinLnBrk="0" hangingPunct="1">
                        <a:lnSpc>
                          <a:spcPct val="100000"/>
                        </a:lnSpc>
                        <a:spcBef>
                          <a:spcPts val="0"/>
                        </a:spcBef>
                        <a:spcAft>
                          <a:spcPts val="0"/>
                        </a:spcAft>
                        <a:buClrTx/>
                        <a:buSzTx/>
                        <a:buFontTx/>
                        <a:buNone/>
                        <a:tabLst/>
                        <a:defRPr/>
                      </a:pPr>
                      <a:r>
                        <a:rPr lang="en-US" altLang="ja-JP" sz="1600" u="none" strike="noStrike" dirty="0">
                          <a:effectLst/>
                        </a:rPr>
                        <a:t>¥800</a:t>
                      </a:r>
                      <a:endParaRPr lang="en-US" altLang="ja-JP" sz="1600" b="0" i="0" u="none" strike="noStrike" dirty="0">
                        <a:effectLst/>
                        <a:latin typeface="Arial"/>
                      </a:endParaRPr>
                    </a:p>
                  </a:txBody>
                  <a:tcPr marL="12001" marR="12001" marT="12001" marB="0" anchor="ctr">
                    <a:solidFill>
                      <a:srgbClr val="EFF4EA"/>
                    </a:solidFill>
                  </a:tcPr>
                </a:tc>
                <a:tc>
                  <a:txBody>
                    <a:bodyPr/>
                    <a:lstStyle/>
                    <a:p>
                      <a:pPr marL="0" marR="0" indent="0" algn="r" defTabSz="478940" rtl="0" eaLnBrk="1" fontAlgn="ctr" latinLnBrk="0" hangingPunct="1">
                        <a:lnSpc>
                          <a:spcPct val="100000"/>
                        </a:lnSpc>
                        <a:spcBef>
                          <a:spcPts val="0"/>
                        </a:spcBef>
                        <a:spcAft>
                          <a:spcPts val="0"/>
                        </a:spcAft>
                        <a:buClrTx/>
                        <a:buSzTx/>
                        <a:buFontTx/>
                        <a:buNone/>
                        <a:tabLst/>
                        <a:defRPr/>
                      </a:pPr>
                      <a:r>
                        <a:rPr lang="en-US" altLang="ja-JP" sz="1600" u="none" strike="noStrike" dirty="0">
                          <a:effectLst/>
                        </a:rPr>
                        <a:t>¥9,405</a:t>
                      </a:r>
                    </a:p>
                  </a:txBody>
                  <a:tcPr marL="12001" marR="12001" marT="12001" marB="0" anchor="ctr">
                    <a:solidFill>
                      <a:srgbClr val="EFF4EA"/>
                    </a:solidFill>
                  </a:tcPr>
                </a:tc>
                <a:extLst>
                  <a:ext uri="{0D108BD9-81ED-4DB2-BD59-A6C34878D82A}">
                    <a16:rowId xmlns:a16="http://schemas.microsoft.com/office/drawing/2014/main" xmlns="" val="10002"/>
                  </a:ext>
                </a:extLst>
              </a:tr>
            </a:tbl>
          </a:graphicData>
        </a:graphic>
      </p:graphicFrame>
      <p:sp>
        <p:nvSpPr>
          <p:cNvPr id="12" name="コンテンツ プレースホルダー 2"/>
          <p:cNvSpPr txBox="1">
            <a:spLocks/>
          </p:cNvSpPr>
          <p:nvPr/>
        </p:nvSpPr>
        <p:spPr>
          <a:xfrm>
            <a:off x="1838132" y="4177508"/>
            <a:ext cx="6467668" cy="2352427"/>
          </a:xfrm>
          <a:prstGeom prst="rect">
            <a:avLst/>
          </a:prstGeom>
        </p:spPr>
        <p:txBody>
          <a:bodyPr vert="horz" lIns="91440" tIns="45720" rIns="91440" bIns="45720" rtlCol="0">
            <a:no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50400" indent="-50400">
              <a:lnSpc>
                <a:spcPct val="150000"/>
              </a:lnSpc>
            </a:pPr>
            <a:r>
              <a:rPr kumimoji="1" lang="ja-JP" altLang="en-US" sz="1100" dirty="0"/>
              <a:t>最低購入ユーザー数は</a:t>
            </a:r>
            <a:r>
              <a:rPr kumimoji="1" lang="en-US" altLang="ja-JP" sz="1100" b="1" dirty="0">
                <a:solidFill>
                  <a:srgbClr val="508709"/>
                </a:solidFill>
              </a:rPr>
              <a:t>5</a:t>
            </a:r>
            <a:r>
              <a:rPr kumimoji="1" lang="ja-JP" altLang="en-US" sz="1100" b="1" dirty="0">
                <a:solidFill>
                  <a:srgbClr val="508709"/>
                </a:solidFill>
              </a:rPr>
              <a:t>ユーザー</a:t>
            </a:r>
            <a:r>
              <a:rPr kumimoji="1" lang="ja-JP" altLang="en-US" sz="1100" dirty="0"/>
              <a:t>です</a:t>
            </a:r>
            <a:r>
              <a:rPr lang="ja-JP" altLang="en-US" sz="1100" dirty="0">
                <a:latin typeface="+mn-ea"/>
              </a:rPr>
              <a:t>。</a:t>
            </a:r>
            <a:r>
              <a:rPr lang="en-US" altLang="ja-JP" sz="1100" dirty="0">
                <a:latin typeface="+mn-ea"/>
              </a:rPr>
              <a:t>6</a:t>
            </a:r>
            <a:r>
              <a:rPr lang="ja-JP" altLang="en-US" sz="1100" dirty="0">
                <a:latin typeface="+mn-ea"/>
              </a:rPr>
              <a:t>ユーザー目以降は</a:t>
            </a:r>
            <a:r>
              <a:rPr lang="en-US" altLang="ja-JP" sz="1100" dirty="0">
                <a:latin typeface="+mn-ea"/>
              </a:rPr>
              <a:t>1</a:t>
            </a:r>
            <a:r>
              <a:rPr lang="ja-JP" altLang="en-US" sz="1100" dirty="0">
                <a:latin typeface="+mn-ea"/>
              </a:rPr>
              <a:t>ユーザー単位でご契約</a:t>
            </a:r>
            <a:r>
              <a:rPr lang="ja-JP" altLang="en-US" sz="1100" dirty="0" smtClean="0">
                <a:latin typeface="+mn-ea"/>
              </a:rPr>
              <a:t>いただけます。（</a:t>
            </a:r>
            <a:r>
              <a:rPr lang="en-US" altLang="ja-JP" sz="1100" dirty="0" smtClean="0">
                <a:latin typeface="+mn-ea"/>
              </a:rPr>
              <a:t>300</a:t>
            </a:r>
            <a:r>
              <a:rPr lang="ja-JP" altLang="en-US" sz="1100" dirty="0">
                <a:latin typeface="+mn-ea"/>
              </a:rPr>
              <a:t>ユーザーまでの利用を推奨して</a:t>
            </a:r>
            <a:r>
              <a:rPr lang="ja-JP" altLang="en-US" sz="1100" dirty="0" smtClean="0">
                <a:latin typeface="+mn-ea"/>
              </a:rPr>
              <a:t>おります）</a:t>
            </a:r>
            <a:endParaRPr lang="ja-JP" altLang="en-US" sz="1100" dirty="0">
              <a:latin typeface="+mn-ea"/>
            </a:endParaRPr>
          </a:p>
          <a:p>
            <a:pPr marL="50400" indent="-50400"/>
            <a:r>
              <a:rPr kumimoji="1" lang="ja-JP" altLang="en-US" sz="1100" dirty="0"/>
              <a:t>最低契約期間は</a:t>
            </a:r>
            <a:r>
              <a:rPr kumimoji="1" lang="en-US" altLang="ja-JP" sz="1100" b="1" dirty="0">
                <a:solidFill>
                  <a:srgbClr val="508709"/>
                </a:solidFill>
              </a:rPr>
              <a:t>1</a:t>
            </a:r>
            <a:r>
              <a:rPr kumimoji="1" lang="ja-JP" altLang="en-US" sz="1100" b="1" dirty="0">
                <a:solidFill>
                  <a:srgbClr val="508709"/>
                </a:solidFill>
              </a:rPr>
              <a:t>ヶ月</a:t>
            </a:r>
            <a:r>
              <a:rPr kumimoji="1" lang="ja-JP" altLang="en-US" sz="1100" dirty="0" smtClean="0"/>
              <a:t>です（</a:t>
            </a:r>
            <a:r>
              <a:rPr kumimoji="1" lang="ja-JP" altLang="en-US" sz="1100" dirty="0"/>
              <a:t>月額ライセンスの場合</a:t>
            </a:r>
            <a:r>
              <a:rPr kumimoji="1" lang="ja-JP" altLang="en-US" sz="1100" dirty="0" smtClean="0"/>
              <a:t>）。</a:t>
            </a:r>
            <a:endParaRPr kumimoji="1" lang="en-US" altLang="ja-JP" sz="1100" dirty="0"/>
          </a:p>
          <a:p>
            <a:pPr marL="50400" indent="-50400"/>
            <a:r>
              <a:rPr lang="ja-JP" altLang="en-US" sz="1100" dirty="0">
                <a:latin typeface="+mn-ea"/>
              </a:rPr>
              <a:t>ユーザー数</a:t>
            </a:r>
            <a:r>
              <a:rPr lang="en-US" altLang="ja-JP" sz="1100" dirty="0">
                <a:latin typeface="+mn-ea"/>
              </a:rPr>
              <a:t>×5GB</a:t>
            </a:r>
            <a:r>
              <a:rPr lang="ja-JP" altLang="en-US" sz="1100" dirty="0">
                <a:latin typeface="+mn-ea"/>
              </a:rPr>
              <a:t>分のディスク容量をご利用いただけます。</a:t>
            </a:r>
            <a:endParaRPr lang="en-US" altLang="ja-JP" sz="1100" dirty="0">
              <a:latin typeface="+mn-ea"/>
            </a:endParaRPr>
          </a:p>
          <a:p>
            <a:pPr marL="50400" indent="-50400"/>
            <a:r>
              <a:rPr lang="ja-JP" altLang="en-US" sz="1100" dirty="0">
                <a:latin typeface="+mn-ea"/>
              </a:rPr>
              <a:t>ディスク容量は、ドメインごとに</a:t>
            </a:r>
            <a:r>
              <a:rPr lang="en-US" altLang="ja-JP" sz="1100" dirty="0">
                <a:latin typeface="+mn-ea"/>
              </a:rPr>
              <a:t>10GB</a:t>
            </a:r>
            <a:r>
              <a:rPr lang="ja-JP" altLang="en-US" sz="1100" dirty="0">
                <a:latin typeface="+mn-ea"/>
              </a:rPr>
              <a:t>単位で追加できます。</a:t>
            </a:r>
            <a:endParaRPr lang="en-US" altLang="ja-JP" sz="1100" dirty="0">
              <a:latin typeface="+mn-ea"/>
            </a:endParaRPr>
          </a:p>
          <a:p>
            <a:pPr marL="50400" indent="-50400"/>
            <a:r>
              <a:rPr lang="ja-JP" altLang="en-US" sz="1100" dirty="0">
                <a:latin typeface="+mn-ea"/>
              </a:rPr>
              <a:t>ディスク増設の価格は、</a:t>
            </a:r>
            <a:r>
              <a:rPr lang="en-US" altLang="ja-JP" sz="1100" dirty="0">
                <a:latin typeface="+mn-ea"/>
              </a:rPr>
              <a:t>10GB</a:t>
            </a:r>
            <a:r>
              <a:rPr lang="ja-JP" altLang="en-US" sz="1100" dirty="0">
                <a:latin typeface="+mn-ea"/>
              </a:rPr>
              <a:t>　</a:t>
            </a:r>
            <a:r>
              <a:rPr lang="en-US" altLang="ja-JP" sz="1100" dirty="0">
                <a:latin typeface="+mn-ea"/>
              </a:rPr>
              <a:t>\1,000/</a:t>
            </a:r>
            <a:r>
              <a:rPr lang="ja-JP" altLang="en-US" sz="1100" dirty="0">
                <a:latin typeface="+mn-ea"/>
              </a:rPr>
              <a:t>月</a:t>
            </a:r>
            <a:r>
              <a:rPr lang="ja-JP" altLang="en-US" sz="1100" dirty="0" smtClean="0">
                <a:latin typeface="+mn-ea"/>
              </a:rPr>
              <a:t>です（</a:t>
            </a:r>
            <a:r>
              <a:rPr lang="ja-JP" altLang="en-US" sz="1100" dirty="0">
                <a:latin typeface="+mn-ea"/>
              </a:rPr>
              <a:t>税別</a:t>
            </a:r>
            <a:r>
              <a:rPr lang="ja-JP" altLang="en-US" sz="1100" dirty="0" smtClean="0">
                <a:latin typeface="+mn-ea"/>
              </a:rPr>
              <a:t>）。</a:t>
            </a:r>
            <a:endParaRPr lang="ja-JP" altLang="en-US" sz="1100" dirty="0">
              <a:latin typeface="+mn-ea"/>
            </a:endParaRPr>
          </a:p>
          <a:p>
            <a:pPr marL="50400" indent="-50400"/>
            <a:endParaRPr kumimoji="1" lang="en-US" altLang="ja-JP" sz="1100" dirty="0"/>
          </a:p>
        </p:txBody>
      </p:sp>
      <p:sp>
        <p:nvSpPr>
          <p:cNvPr id="13" name="テキスト ボックス 18"/>
          <p:cNvSpPr txBox="1">
            <a:spLocks noChangeArrowheads="1"/>
          </p:cNvSpPr>
          <p:nvPr/>
        </p:nvSpPr>
        <p:spPr bwMode="auto">
          <a:xfrm>
            <a:off x="2263490" y="3859761"/>
            <a:ext cx="17116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dirty="0">
                <a:latin typeface="+mn-ea"/>
                <a:ea typeface="+mn-ea"/>
              </a:rPr>
              <a:t>※</a:t>
            </a:r>
            <a:r>
              <a:rPr lang="ja-JP" altLang="en-US" sz="900" dirty="0">
                <a:latin typeface="+mn-ea"/>
                <a:ea typeface="+mn-ea"/>
              </a:rPr>
              <a:t>価格は税抜き表示です。</a:t>
            </a:r>
          </a:p>
        </p:txBody>
      </p:sp>
      <p:sp>
        <p:nvSpPr>
          <p:cNvPr id="11" name="角丸四角形 10"/>
          <p:cNvSpPr/>
          <p:nvPr/>
        </p:nvSpPr>
        <p:spPr>
          <a:xfrm>
            <a:off x="334430" y="226807"/>
            <a:ext cx="4615257" cy="914606"/>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　　　クラウド版ライセンス</a:t>
            </a:r>
          </a:p>
        </p:txBody>
      </p:sp>
      <p:pic>
        <p:nvPicPr>
          <p:cNvPr id="14" name="図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47273" y="488719"/>
            <a:ext cx="571500" cy="638175"/>
          </a:xfrm>
          <a:prstGeom prst="rect">
            <a:avLst/>
          </a:prstGeom>
        </p:spPr>
      </p:pic>
      <p:sp>
        <p:nvSpPr>
          <p:cNvPr id="7" name="スライド番号プレースホルダー 6"/>
          <p:cNvSpPr>
            <a:spLocks noGrp="1"/>
          </p:cNvSpPr>
          <p:nvPr>
            <p:ph type="sldNum" sz="quarter" idx="10"/>
          </p:nvPr>
        </p:nvSpPr>
        <p:spPr/>
        <p:txBody>
          <a:bodyPr/>
          <a:lstStyle/>
          <a:p>
            <a:fld id="{0FEDF257-E9DE-47AD-A871-A7339627178B}" type="slidenum">
              <a:rPr lang="ja-JP" altLang="en-US" smtClean="0"/>
              <a:pPr/>
              <a:t>36</a:t>
            </a:fld>
            <a:endParaRPr lang="ja-JP" altLang="en-US"/>
          </a:p>
        </p:txBody>
      </p:sp>
      <p:pic>
        <p:nvPicPr>
          <p:cNvPr id="16" name="図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51494" y="790465"/>
            <a:ext cx="1228725" cy="485775"/>
          </a:xfrm>
          <a:prstGeom prst="rect">
            <a:avLst/>
          </a:prstGeom>
        </p:spPr>
      </p:pic>
      <p:sp>
        <p:nvSpPr>
          <p:cNvPr id="17" name="テキスト ボックス 16"/>
          <p:cNvSpPr txBox="1"/>
          <p:nvPr/>
        </p:nvSpPr>
        <p:spPr>
          <a:xfrm>
            <a:off x="5649979" y="946504"/>
            <a:ext cx="2167271" cy="369332"/>
          </a:xfrm>
          <a:prstGeom prst="rect">
            <a:avLst/>
          </a:prstGeom>
          <a:noFill/>
        </p:spPr>
        <p:txBody>
          <a:bodyPr wrap="square" rtlCol="0">
            <a:spAutoFit/>
          </a:bodyPr>
          <a:lstStyle/>
          <a:p>
            <a:r>
              <a:rPr lang="en-US" altLang="ja-JP" sz="900" dirty="0"/>
              <a:t>※</a:t>
            </a:r>
            <a:r>
              <a:rPr lang="ja-JP" altLang="en-US" sz="900" dirty="0"/>
              <a:t>参考：</a:t>
            </a:r>
            <a:r>
              <a:rPr kumimoji="1" lang="ja-JP" altLang="en-US" sz="900" dirty="0"/>
              <a:t>スタンダードコース</a:t>
            </a:r>
            <a:endParaRPr kumimoji="1" lang="en-US" altLang="ja-JP" sz="900" dirty="0"/>
          </a:p>
          <a:p>
            <a:r>
              <a:rPr kumimoji="1" lang="en-US" altLang="ja-JP" sz="900" dirty="0"/>
              <a:t>10</a:t>
            </a:r>
            <a:r>
              <a:rPr kumimoji="1" lang="ja-JP" altLang="en-US" sz="900" dirty="0"/>
              <a:t>ユーザー版　新規ご購入の場合</a:t>
            </a:r>
          </a:p>
        </p:txBody>
      </p:sp>
    </p:spTree>
    <p:extLst>
      <p:ext uri="{BB962C8B-B14F-4D97-AF65-F5344CB8AC3E}">
        <p14:creationId xmlns:p14="http://schemas.microsoft.com/office/powerpoint/2010/main" val="1193930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bar_template.jpg"/>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4234"/>
            <a:ext cx="9910243" cy="1107478"/>
          </a:xfrm>
          <a:prstGeom prst="rect">
            <a:avLst/>
          </a:prstGeom>
        </p:spPr>
      </p:pic>
      <p:sp>
        <p:nvSpPr>
          <p:cNvPr id="8" name="テキスト ボックス 7"/>
          <p:cNvSpPr txBox="1"/>
          <p:nvPr/>
        </p:nvSpPr>
        <p:spPr>
          <a:xfrm>
            <a:off x="266049" y="318672"/>
            <a:ext cx="4496744" cy="461665"/>
          </a:xfrm>
          <a:prstGeom prst="rect">
            <a:avLst/>
          </a:prstGeom>
          <a:noFill/>
        </p:spPr>
        <p:txBody>
          <a:bodyPr wrap="none" rtlCol="0">
            <a:spAutoFit/>
          </a:bodyPr>
          <a:lstStyle/>
          <a:p>
            <a:r>
              <a:rPr lang="ja-JP" altLang="en-US" sz="2400" b="1" dirty="0">
                <a:solidFill>
                  <a:schemeClr val="bg1"/>
                </a:solidFill>
                <a:latin typeface="+mj-ea"/>
                <a:ea typeface="+mj-ea"/>
              </a:rPr>
              <a:t>「デヂエ </a:t>
            </a:r>
            <a:r>
              <a:rPr lang="en-US" altLang="ja-JP" sz="2400" b="1" dirty="0">
                <a:solidFill>
                  <a:schemeClr val="bg1"/>
                </a:solidFill>
                <a:latin typeface="+mj-ea"/>
                <a:ea typeface="+mj-ea"/>
              </a:rPr>
              <a:t>8</a:t>
            </a:r>
            <a:r>
              <a:rPr lang="ja-JP" altLang="en-US" sz="2400" b="1" dirty="0">
                <a:solidFill>
                  <a:schemeClr val="bg1"/>
                </a:solidFill>
                <a:latin typeface="+mj-ea"/>
                <a:ea typeface="+mj-ea"/>
              </a:rPr>
              <a:t>」をご利用のお客様</a:t>
            </a:r>
            <a:endParaRPr lang="en-US" altLang="ja-JP" sz="2400" b="1" dirty="0">
              <a:solidFill>
                <a:schemeClr val="bg1"/>
              </a:solidFill>
              <a:latin typeface="+mj-ea"/>
              <a:ea typeface="+mj-ea"/>
            </a:endParaRPr>
          </a:p>
        </p:txBody>
      </p:sp>
      <p:sp>
        <p:nvSpPr>
          <p:cNvPr id="17" name="コンテンツ プレースホルダー 2"/>
          <p:cNvSpPr txBox="1">
            <a:spLocks/>
          </p:cNvSpPr>
          <p:nvPr/>
        </p:nvSpPr>
        <p:spPr>
          <a:xfrm>
            <a:off x="510539" y="1968472"/>
            <a:ext cx="8900161" cy="4174419"/>
          </a:xfrm>
          <a:prstGeom prst="rect">
            <a:avLst/>
          </a:prstGeom>
        </p:spPr>
        <p:txBody>
          <a:bodyPr>
            <a:noAutofit/>
          </a:bodyPr>
          <a:lstStyle>
            <a:lvl1pPr marL="359204" indent="-359204" algn="l" defTabSz="478940" rtl="0" eaLnBrk="1" latinLnBrk="0" hangingPunct="1">
              <a:spcBef>
                <a:spcPct val="20000"/>
              </a:spcBef>
              <a:buFont typeface="Arial"/>
              <a:buChar char="•"/>
              <a:defRPr kumimoji="1" sz="3300" kern="1200">
                <a:solidFill>
                  <a:schemeClr val="tx1"/>
                </a:solidFill>
                <a:latin typeface="+mn-lt"/>
                <a:ea typeface="+mn-ea"/>
                <a:cs typeface="+mn-cs"/>
              </a:defRPr>
            </a:lvl1pPr>
            <a:lvl2pPr marL="778276" indent="-299337" algn="l" defTabSz="478940" rtl="0" eaLnBrk="1" latinLnBrk="0" hangingPunct="1">
              <a:spcBef>
                <a:spcPct val="20000"/>
              </a:spcBef>
              <a:buFont typeface="Arial"/>
              <a:buChar char="–"/>
              <a:defRPr kumimoji="1" sz="2900" kern="1200">
                <a:solidFill>
                  <a:schemeClr val="tx1"/>
                </a:solidFill>
                <a:latin typeface="+mn-lt"/>
                <a:ea typeface="+mn-ea"/>
                <a:cs typeface="+mn-cs"/>
              </a:defRPr>
            </a:lvl2pPr>
            <a:lvl3pPr marL="1197349" indent="-239469" algn="l" defTabSz="478940" rtl="0" eaLnBrk="1" latinLnBrk="0" hangingPunct="1">
              <a:spcBef>
                <a:spcPct val="20000"/>
              </a:spcBef>
              <a:buFont typeface="Arial"/>
              <a:buChar char="•"/>
              <a:defRPr kumimoji="1" sz="2500" kern="1200">
                <a:solidFill>
                  <a:schemeClr val="tx1"/>
                </a:solidFill>
                <a:latin typeface="+mn-lt"/>
                <a:ea typeface="+mn-ea"/>
                <a:cs typeface="+mn-cs"/>
              </a:defRPr>
            </a:lvl3pPr>
            <a:lvl4pPr marL="1676288"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4pPr>
            <a:lvl5pPr marL="2155228"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5pPr>
            <a:lvl6pPr marL="2634167"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6pPr>
            <a:lvl7pPr marL="3113107"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7pPr>
            <a:lvl8pPr marL="3592047"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8pPr>
            <a:lvl9pPr marL="4070986" indent="-239469" algn="l" defTabSz="478940" rtl="0" eaLnBrk="1" latinLnBrk="0" hangingPunct="1">
              <a:spcBef>
                <a:spcPct val="20000"/>
              </a:spcBef>
              <a:buFont typeface="Arial"/>
              <a:buChar char="•"/>
              <a:defRPr kumimoji="1" sz="2100" kern="1200">
                <a:solidFill>
                  <a:schemeClr val="tx1"/>
                </a:solidFill>
                <a:latin typeface="+mn-lt"/>
                <a:ea typeface="+mn-ea"/>
                <a:cs typeface="+mn-cs"/>
              </a:defRPr>
            </a:lvl9pPr>
          </a:lstStyle>
          <a:p>
            <a:pPr marL="263525" indent="-263525"/>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バージョンアップした「</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Office 10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」と「デヂエ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」を別々に利用しユーザー情報連携を行う場合</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endParaRPr>
          </a:p>
          <a:p>
            <a:pPr marL="265113" lvl="1" indent="0">
              <a:buNone/>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「デヂエ </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デヂエ </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8.1.0</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」にバージョンアップして頂く必要があります。</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8.1.0</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以前のバージョンの「デヂエ」では、ユーザー情報を連携することができません。</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63525" indent="-263525"/>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263525" indent="-26352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同じサーバーにインストールされている「</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Office 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」と「デヂエ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」製品を</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Office 10</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」パッケージ版</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プレミアムコースにバージョンアップ、またはクラウド版のプレミアムコースに移行する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263525" indent="-263525"/>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682597" lvl="1" indent="-263525">
              <a:buFont typeface="Wingdings" pitchFamily="2" charset="2"/>
              <a:buChar char="ü"/>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Office 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」をバージョンアップ（クラウド移行含む）する過程で、デヂエ製品のデータを取り込みます。</a:t>
            </a: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31317" indent="-171450"/>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590522" lvl="1" indent="-171450">
              <a:buFont typeface="Wingdings" pitchFamily="2" charset="2"/>
              <a:buChar char="ü"/>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Office 10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」プレミアムコースにバージョンアップすると、「デヂエ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」のデータは「カスタムアプリ」に保存されます。旧バージョンの「</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Office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」と「デヂエ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」のデータを引き続きご利用いただけます。</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b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590522" lvl="1" indent="-171450">
              <a:buFont typeface="Wingdings" pitchFamily="2" charset="2"/>
              <a:buChar char="ü"/>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Office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」と「デヂエ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」が別サーバー上にインストールされている場合は、</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同一サーバー上に移行してからバージョンアップ作業を行う</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必要があります。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475195" y="1395716"/>
            <a:ext cx="8872048" cy="338554"/>
          </a:xfrm>
          <a:prstGeom prst="rect">
            <a:avLst/>
          </a:prstGeom>
        </p:spPr>
        <p:txBody>
          <a:bodyPr wrap="square">
            <a:spAutoFit/>
          </a:bodyPr>
          <a:lstStyle/>
          <a:p>
            <a:pPr algn="ctr"/>
            <a:r>
              <a:rPr lang="ja-JP" altLang="en-US" sz="1600" b="1" dirty="0">
                <a:solidFill>
                  <a:srgbClr val="E99435"/>
                </a:solidFill>
                <a:latin typeface="+mn-ea"/>
              </a:rPr>
              <a:t>「</a:t>
            </a:r>
            <a:r>
              <a:rPr lang="en-US" altLang="ja-JP" sz="1600" b="1" dirty="0">
                <a:solidFill>
                  <a:srgbClr val="E99435"/>
                </a:solidFill>
                <a:latin typeface="+mn-ea"/>
              </a:rPr>
              <a:t>Office 10</a:t>
            </a:r>
            <a:r>
              <a:rPr lang="ja-JP" altLang="en-US" sz="1600" b="1" dirty="0">
                <a:solidFill>
                  <a:srgbClr val="E99435"/>
                </a:solidFill>
                <a:latin typeface="+mn-ea"/>
              </a:rPr>
              <a:t>」＋「</a:t>
            </a:r>
            <a:r>
              <a:rPr lang="ja-JP" altLang="en-US" sz="1600" b="1" dirty="0" smtClean="0">
                <a:solidFill>
                  <a:srgbClr val="E99435"/>
                </a:solidFill>
                <a:latin typeface="+mn-ea"/>
              </a:rPr>
              <a:t>デヂエ </a:t>
            </a:r>
            <a:r>
              <a:rPr lang="en-US" altLang="ja-JP" sz="1600" b="1" dirty="0" smtClean="0">
                <a:solidFill>
                  <a:srgbClr val="E99435"/>
                </a:solidFill>
                <a:latin typeface="+mn-ea"/>
              </a:rPr>
              <a:t>8</a:t>
            </a:r>
            <a:r>
              <a:rPr lang="ja-JP" altLang="en-US" sz="1600" b="1" dirty="0">
                <a:solidFill>
                  <a:srgbClr val="E99435"/>
                </a:solidFill>
                <a:latin typeface="+mn-ea"/>
              </a:rPr>
              <a:t>」をご利用中のお客様は、以下のご注意をお願いします。</a:t>
            </a:r>
            <a:endParaRPr lang="en-US" altLang="ja-JP" sz="1600" b="1" dirty="0">
              <a:solidFill>
                <a:srgbClr val="E99435"/>
              </a:solidFill>
              <a:latin typeface="+mn-ea"/>
            </a:endParaRPr>
          </a:p>
        </p:txBody>
      </p:sp>
      <p:sp>
        <p:nvSpPr>
          <p:cNvPr id="2" name="スライド番号プレースホルダー 1"/>
          <p:cNvSpPr>
            <a:spLocks noGrp="1"/>
          </p:cNvSpPr>
          <p:nvPr>
            <p:ph type="sldNum" sz="quarter" idx="10"/>
          </p:nvPr>
        </p:nvSpPr>
        <p:spPr/>
        <p:txBody>
          <a:bodyPr/>
          <a:lstStyle/>
          <a:p>
            <a:fld id="{0FEDF257-E9DE-47AD-A871-A7339627178B}" type="slidenum">
              <a:rPr lang="ja-JP" altLang="en-US" smtClean="0"/>
              <a:pPr/>
              <a:t>37</a:t>
            </a:fld>
            <a:endParaRPr lang="ja-JP" altLang="en-US"/>
          </a:p>
        </p:txBody>
      </p:sp>
    </p:spTree>
    <p:extLst>
      <p:ext uri="{BB962C8B-B14F-4D97-AF65-F5344CB8AC3E}">
        <p14:creationId xmlns:p14="http://schemas.microsoft.com/office/powerpoint/2010/main" val="2763251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bar_template.jpg"/>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4234"/>
            <a:ext cx="9910243" cy="1107478"/>
          </a:xfrm>
          <a:prstGeom prst="rect">
            <a:avLst/>
          </a:prstGeom>
        </p:spPr>
      </p:pic>
      <p:sp>
        <p:nvSpPr>
          <p:cNvPr id="8" name="テキスト ボックス 7"/>
          <p:cNvSpPr txBox="1"/>
          <p:nvPr/>
        </p:nvSpPr>
        <p:spPr>
          <a:xfrm>
            <a:off x="266049" y="318672"/>
            <a:ext cx="2031325" cy="461665"/>
          </a:xfrm>
          <a:prstGeom prst="rect">
            <a:avLst/>
          </a:prstGeom>
          <a:noFill/>
        </p:spPr>
        <p:txBody>
          <a:bodyPr wrap="none" rtlCol="0">
            <a:spAutoFit/>
          </a:bodyPr>
          <a:lstStyle/>
          <a:p>
            <a:r>
              <a:rPr lang="ja-JP" altLang="en-US" sz="2400" b="1" dirty="0">
                <a:solidFill>
                  <a:schemeClr val="bg1"/>
                </a:solidFill>
                <a:latin typeface="+mj-ea"/>
                <a:ea typeface="+mj-ea"/>
              </a:rPr>
              <a:t>お問い合わせ</a:t>
            </a:r>
            <a:endParaRPr lang="en-US" altLang="ja-JP" sz="2400" b="1" dirty="0">
              <a:solidFill>
                <a:schemeClr val="bg1"/>
              </a:solidFill>
              <a:latin typeface="+mj-ea"/>
              <a:ea typeface="+mj-ea"/>
            </a:endParaRPr>
          </a:p>
        </p:txBody>
      </p:sp>
      <p:sp>
        <p:nvSpPr>
          <p:cNvPr id="2" name="テキスト ボックス 1"/>
          <p:cNvSpPr txBox="1"/>
          <p:nvPr/>
        </p:nvSpPr>
        <p:spPr>
          <a:xfrm>
            <a:off x="349302" y="1182023"/>
            <a:ext cx="8676862" cy="338554"/>
          </a:xfrm>
          <a:prstGeom prst="rect">
            <a:avLst/>
          </a:prstGeom>
          <a:noFill/>
        </p:spPr>
        <p:txBody>
          <a:bodyPr wrap="square" rtlCol="0">
            <a:spAutoFit/>
          </a:bodyPr>
          <a:lstStyle/>
          <a:p>
            <a:r>
              <a:rPr kumimoji="1" lang="en-US" altLang="ja-JP" sz="1600" b="1" dirty="0">
                <a:solidFill>
                  <a:srgbClr val="E99435"/>
                </a:solidFill>
              </a:rPr>
              <a:t>※ </a:t>
            </a:r>
            <a:r>
              <a:rPr kumimoji="1" lang="ja-JP" altLang="en-US" sz="1600" b="1" dirty="0">
                <a:solidFill>
                  <a:srgbClr val="E99435"/>
                </a:solidFill>
              </a:rPr>
              <a:t>「</a:t>
            </a:r>
            <a:r>
              <a:rPr kumimoji="1" lang="ja-JP" altLang="en-US" sz="1400" b="1" dirty="0">
                <a:solidFill>
                  <a:srgbClr val="E99435"/>
                </a:solidFill>
              </a:rPr>
              <a:t>サイボウズ</a:t>
            </a:r>
            <a:r>
              <a:rPr kumimoji="1" lang="ja-JP" altLang="en-US" sz="1600" b="1" dirty="0">
                <a:solidFill>
                  <a:srgbClr val="E99435"/>
                </a:solidFill>
              </a:rPr>
              <a:t> </a:t>
            </a:r>
            <a:r>
              <a:rPr kumimoji="1" lang="en-US" altLang="ja-JP" sz="1600" b="1" dirty="0">
                <a:solidFill>
                  <a:srgbClr val="E99435"/>
                </a:solidFill>
              </a:rPr>
              <a:t>Office </a:t>
            </a:r>
            <a:r>
              <a:rPr kumimoji="1" lang="en-US" altLang="ja-JP" sz="1600" b="1" dirty="0" smtClean="0">
                <a:solidFill>
                  <a:srgbClr val="E99435"/>
                </a:solidFill>
              </a:rPr>
              <a:t>9</a:t>
            </a:r>
            <a:r>
              <a:rPr kumimoji="1" lang="ja-JP" altLang="en-US" sz="1600" b="1" dirty="0" smtClean="0">
                <a:solidFill>
                  <a:srgbClr val="E99435"/>
                </a:solidFill>
              </a:rPr>
              <a:t>」</a:t>
            </a:r>
            <a:r>
              <a:rPr kumimoji="1" lang="ja-JP" altLang="en-US" sz="1600" b="1" dirty="0">
                <a:solidFill>
                  <a:srgbClr val="E99435"/>
                </a:solidFill>
              </a:rPr>
              <a:t>のサポートは、</a:t>
            </a:r>
            <a:r>
              <a:rPr kumimoji="1" lang="en-US" altLang="ja-JP" sz="1600" b="1" dirty="0" smtClean="0">
                <a:solidFill>
                  <a:srgbClr val="E99435"/>
                </a:solidFill>
              </a:rPr>
              <a:t>2016 </a:t>
            </a:r>
            <a:r>
              <a:rPr kumimoji="1" lang="ja-JP" altLang="en-US" sz="1600" b="1" dirty="0">
                <a:solidFill>
                  <a:srgbClr val="E99435"/>
                </a:solidFill>
              </a:rPr>
              <a:t>年 </a:t>
            </a:r>
            <a:r>
              <a:rPr kumimoji="1" lang="en-US" altLang="ja-JP" sz="1600" b="1" dirty="0">
                <a:solidFill>
                  <a:srgbClr val="E99435"/>
                </a:solidFill>
              </a:rPr>
              <a:t>9 </a:t>
            </a:r>
            <a:r>
              <a:rPr kumimoji="1" lang="ja-JP" altLang="en-US" sz="1600" b="1" dirty="0">
                <a:solidFill>
                  <a:srgbClr val="E99435"/>
                </a:solidFill>
              </a:rPr>
              <a:t>月 </a:t>
            </a:r>
            <a:r>
              <a:rPr kumimoji="1" lang="en-US" altLang="ja-JP" sz="1600" b="1" dirty="0">
                <a:solidFill>
                  <a:srgbClr val="E99435"/>
                </a:solidFill>
              </a:rPr>
              <a:t>30 </a:t>
            </a:r>
            <a:r>
              <a:rPr kumimoji="1" lang="ja-JP" altLang="en-US" sz="1600" b="1" dirty="0">
                <a:solidFill>
                  <a:srgbClr val="E99435"/>
                </a:solidFill>
              </a:rPr>
              <a:t>日をもって終了しております。</a:t>
            </a:r>
          </a:p>
        </p:txBody>
      </p:sp>
      <p:sp>
        <p:nvSpPr>
          <p:cNvPr id="3" name="角丸四角形 2"/>
          <p:cNvSpPr/>
          <p:nvPr/>
        </p:nvSpPr>
        <p:spPr>
          <a:xfrm>
            <a:off x="367746" y="1607611"/>
            <a:ext cx="3279915" cy="44726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dirty="0"/>
              <a:t>導入相談・購入に関するお問い合わせ</a:t>
            </a:r>
          </a:p>
        </p:txBody>
      </p:sp>
      <p:sp>
        <p:nvSpPr>
          <p:cNvPr id="5" name="テキスト ボックス 4"/>
          <p:cNvSpPr txBox="1"/>
          <p:nvPr/>
        </p:nvSpPr>
        <p:spPr>
          <a:xfrm>
            <a:off x="367746" y="2117705"/>
            <a:ext cx="5208106" cy="769441"/>
          </a:xfrm>
          <a:prstGeom prst="rect">
            <a:avLst/>
          </a:prstGeom>
          <a:noFill/>
        </p:spPr>
        <p:txBody>
          <a:bodyPr wrap="square" rtlCol="0">
            <a:spAutoFit/>
          </a:bodyPr>
          <a:lstStyle/>
          <a:p>
            <a:r>
              <a:rPr kumimoji="1" lang="en-US" altLang="ja-JP" sz="2000" b="1" dirty="0"/>
              <a:t>03-4306-0800</a:t>
            </a:r>
          </a:p>
          <a:p>
            <a:r>
              <a:rPr lang="ja-JP" altLang="en-US" sz="1200" dirty="0"/>
              <a:t>＊ 月～金　</a:t>
            </a:r>
            <a:r>
              <a:rPr lang="en-US" altLang="ja-JP" sz="1200" dirty="0"/>
              <a:t>9:00</a:t>
            </a:r>
            <a:r>
              <a:rPr lang="ja-JP" altLang="en-US" sz="1200" dirty="0"/>
              <a:t>～</a:t>
            </a:r>
            <a:r>
              <a:rPr lang="en-US" altLang="ja-JP" sz="1200" dirty="0"/>
              <a:t>12:00 </a:t>
            </a:r>
            <a:r>
              <a:rPr lang="ja-JP" altLang="en-US" sz="1200" dirty="0" err="1"/>
              <a:t>、</a:t>
            </a:r>
            <a:r>
              <a:rPr lang="en-US" altLang="ja-JP" sz="1200" dirty="0"/>
              <a:t>13:00</a:t>
            </a:r>
            <a:r>
              <a:rPr lang="ja-JP" altLang="en-US" sz="1200" dirty="0"/>
              <a:t>～</a:t>
            </a:r>
            <a:r>
              <a:rPr lang="en-US" altLang="ja-JP" sz="1200" dirty="0"/>
              <a:t>17:30</a:t>
            </a:r>
            <a:r>
              <a:rPr lang="ja-JP" altLang="en-US" sz="1200" dirty="0"/>
              <a:t/>
            </a:r>
            <a:br>
              <a:rPr lang="ja-JP" altLang="en-US" sz="1200" dirty="0"/>
            </a:br>
            <a:r>
              <a:rPr lang="ja-JP" altLang="en-US" sz="1200" dirty="0"/>
              <a:t>（祝日・年末年始は除く）</a:t>
            </a:r>
            <a:endParaRPr kumimoji="1" lang="ja-JP" altLang="en-US" sz="1200" dirty="0"/>
          </a:p>
        </p:txBody>
      </p:sp>
      <p:sp>
        <p:nvSpPr>
          <p:cNvPr id="10" name="角丸四角形 9"/>
          <p:cNvSpPr/>
          <p:nvPr/>
        </p:nvSpPr>
        <p:spPr>
          <a:xfrm>
            <a:off x="367746" y="2930929"/>
            <a:ext cx="2556429" cy="44726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よくある質問と答え（</a:t>
            </a:r>
            <a:r>
              <a:rPr lang="en-US" altLang="ja-JP" sz="1400" dirty="0"/>
              <a:t>FAQ</a:t>
            </a:r>
            <a:r>
              <a:rPr lang="ja-JP" altLang="en-US" sz="1400" dirty="0"/>
              <a:t>）</a:t>
            </a:r>
            <a:endParaRPr kumimoji="1" lang="ja-JP" altLang="en-US" sz="1400" dirty="0"/>
          </a:p>
        </p:txBody>
      </p:sp>
      <p:sp>
        <p:nvSpPr>
          <p:cNvPr id="11" name="テキスト ボックス 10"/>
          <p:cNvSpPr txBox="1"/>
          <p:nvPr/>
        </p:nvSpPr>
        <p:spPr>
          <a:xfrm>
            <a:off x="367746" y="3544755"/>
            <a:ext cx="5733445" cy="1015663"/>
          </a:xfrm>
          <a:prstGeom prst="rect">
            <a:avLst/>
          </a:prstGeom>
          <a:noFill/>
        </p:spPr>
        <p:txBody>
          <a:bodyPr wrap="square" rtlCol="0">
            <a:spAutoFit/>
          </a:bodyPr>
          <a:lstStyle/>
          <a:p>
            <a:r>
              <a:rPr kumimoji="1" lang="ja-JP" altLang="en-US" sz="1200" dirty="0"/>
              <a:t>▼パッケージ版</a:t>
            </a:r>
            <a:endParaRPr kumimoji="1" lang="en-US" altLang="ja-JP" sz="1200" dirty="0"/>
          </a:p>
          <a:p>
            <a:r>
              <a:rPr lang="ja-JP" altLang="en-US" sz="1200" dirty="0"/>
              <a:t>　</a:t>
            </a:r>
            <a:r>
              <a:rPr lang="en-US" altLang="ja-JP" sz="1200" dirty="0">
                <a:hlinkClick r:id="rId3"/>
              </a:rPr>
              <a:t>https://faq.cybozu.info/alphascope/cybozu/web/office10/Search.aspx</a:t>
            </a:r>
            <a:endParaRPr lang="en-US" altLang="ja-JP" sz="1200" dirty="0"/>
          </a:p>
          <a:p>
            <a:endParaRPr lang="en-US" altLang="ja-JP" sz="1200" dirty="0"/>
          </a:p>
          <a:p>
            <a:r>
              <a:rPr kumimoji="1" lang="ja-JP" altLang="en-US" sz="1200" dirty="0"/>
              <a:t>▼クラウド版</a:t>
            </a:r>
            <a:endParaRPr kumimoji="1" lang="en-US" altLang="ja-JP" sz="1200" dirty="0"/>
          </a:p>
          <a:p>
            <a:r>
              <a:rPr lang="ja-JP" altLang="en-US" sz="1200" dirty="0"/>
              <a:t>　</a:t>
            </a:r>
            <a:r>
              <a:rPr lang="en-US" altLang="ja-JP" sz="1200" dirty="0">
                <a:hlinkClick r:id="rId4"/>
              </a:rPr>
              <a:t>https://faq.cybozu.info/alphascope/cybozu/web/office/Search.aspx</a:t>
            </a:r>
            <a:endParaRPr lang="en-US" altLang="ja-JP" sz="1200" dirty="0"/>
          </a:p>
        </p:txBody>
      </p:sp>
      <p:sp>
        <p:nvSpPr>
          <p:cNvPr id="12" name="角丸四角形 11"/>
          <p:cNvSpPr/>
          <p:nvPr/>
        </p:nvSpPr>
        <p:spPr>
          <a:xfrm>
            <a:off x="367746" y="4706814"/>
            <a:ext cx="3001619" cy="44726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バージョンアップに関するご相談</a:t>
            </a:r>
            <a:endParaRPr kumimoji="1" lang="ja-JP" altLang="en-US" sz="1400" dirty="0"/>
          </a:p>
        </p:txBody>
      </p:sp>
      <p:sp>
        <p:nvSpPr>
          <p:cNvPr id="13" name="角丸四角形 12"/>
          <p:cNvSpPr/>
          <p:nvPr/>
        </p:nvSpPr>
        <p:spPr>
          <a:xfrm>
            <a:off x="367746" y="5592868"/>
            <a:ext cx="2733263" cy="44726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クラウド移行に関するご相談</a:t>
            </a:r>
            <a:endParaRPr kumimoji="1" lang="ja-JP" altLang="en-US" sz="1400" dirty="0"/>
          </a:p>
        </p:txBody>
      </p:sp>
      <p:sp>
        <p:nvSpPr>
          <p:cNvPr id="14" name="テキスト ボックス 13"/>
          <p:cNvSpPr txBox="1"/>
          <p:nvPr/>
        </p:nvSpPr>
        <p:spPr>
          <a:xfrm>
            <a:off x="363494" y="5239543"/>
            <a:ext cx="6568333" cy="276999"/>
          </a:xfrm>
          <a:prstGeom prst="rect">
            <a:avLst/>
          </a:prstGeom>
          <a:noFill/>
        </p:spPr>
        <p:txBody>
          <a:bodyPr wrap="square" rtlCol="0">
            <a:spAutoFit/>
          </a:bodyPr>
          <a:lstStyle/>
          <a:p>
            <a:r>
              <a:rPr lang="en-US" altLang="ja-JP" sz="1200" dirty="0">
                <a:hlinkClick r:id="rId5"/>
              </a:rPr>
              <a:t>https://formcreator.jp/answer.php?key=tig4bJuSSB%2BraPvyhL1qZA%3D%3D</a:t>
            </a:r>
            <a:endParaRPr lang="en-US" altLang="ja-JP" sz="1200" dirty="0"/>
          </a:p>
        </p:txBody>
      </p:sp>
      <p:sp>
        <p:nvSpPr>
          <p:cNvPr id="15" name="テキスト ボックス 14"/>
          <p:cNvSpPr txBox="1"/>
          <p:nvPr/>
        </p:nvSpPr>
        <p:spPr>
          <a:xfrm>
            <a:off x="367746" y="6181083"/>
            <a:ext cx="6568333" cy="276999"/>
          </a:xfrm>
          <a:prstGeom prst="rect">
            <a:avLst/>
          </a:prstGeom>
          <a:noFill/>
        </p:spPr>
        <p:txBody>
          <a:bodyPr wrap="square" rtlCol="0">
            <a:spAutoFit/>
          </a:bodyPr>
          <a:lstStyle/>
          <a:p>
            <a:r>
              <a:rPr lang="en-US" altLang="ja-JP" sz="1200" dirty="0">
                <a:hlinkClick r:id="rId6"/>
              </a:rPr>
              <a:t>https://formcreator.jp/answer.php?key=%2FyzDuMfK6qBo8qu8I0WD9Q%3D%3D</a:t>
            </a:r>
            <a:endParaRPr lang="en-US" altLang="ja-JP" sz="1200" dirty="0"/>
          </a:p>
        </p:txBody>
      </p:sp>
      <p:sp>
        <p:nvSpPr>
          <p:cNvPr id="6" name="スライド番号プレースホルダー 5"/>
          <p:cNvSpPr>
            <a:spLocks noGrp="1"/>
          </p:cNvSpPr>
          <p:nvPr>
            <p:ph type="sldNum" sz="quarter" idx="10"/>
          </p:nvPr>
        </p:nvSpPr>
        <p:spPr/>
        <p:txBody>
          <a:bodyPr/>
          <a:lstStyle/>
          <a:p>
            <a:fld id="{0FEDF257-E9DE-47AD-A871-A7339627178B}" type="slidenum">
              <a:rPr lang="ja-JP" altLang="en-US" smtClean="0"/>
              <a:pPr/>
              <a:t>38</a:t>
            </a:fld>
            <a:endParaRPr lang="ja-JP" altLang="en-US"/>
          </a:p>
        </p:txBody>
      </p:sp>
    </p:spTree>
    <p:extLst>
      <p:ext uri="{BB962C8B-B14F-4D97-AF65-F5344CB8AC3E}">
        <p14:creationId xmlns:p14="http://schemas.microsoft.com/office/powerpoint/2010/main" val="4052306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bar_template.jp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 y="-4234"/>
            <a:ext cx="9910243" cy="898756"/>
          </a:xfrm>
          <a:prstGeom prst="rect">
            <a:avLst/>
          </a:prstGeom>
        </p:spPr>
      </p:pic>
      <p:sp>
        <p:nvSpPr>
          <p:cNvPr id="8" name="テキスト ボックス 7"/>
          <p:cNvSpPr txBox="1"/>
          <p:nvPr/>
        </p:nvSpPr>
        <p:spPr>
          <a:xfrm>
            <a:off x="266049" y="318672"/>
            <a:ext cx="1415772" cy="461665"/>
          </a:xfrm>
          <a:prstGeom prst="rect">
            <a:avLst/>
          </a:prstGeom>
          <a:noFill/>
        </p:spPr>
        <p:txBody>
          <a:bodyPr wrap="none" rtlCol="0">
            <a:spAutoFit/>
          </a:bodyPr>
          <a:lstStyle/>
          <a:p>
            <a:r>
              <a:rPr lang="ja-JP" altLang="en-US" sz="2400" b="1" dirty="0">
                <a:solidFill>
                  <a:schemeClr val="bg1"/>
                </a:solidFill>
                <a:latin typeface="+mj-ea"/>
                <a:ea typeface="+mj-ea"/>
              </a:rPr>
              <a:t>参考情報</a:t>
            </a:r>
            <a:endParaRPr lang="en-US" altLang="ja-JP" sz="2400" b="1" dirty="0">
              <a:solidFill>
                <a:schemeClr val="bg1"/>
              </a:solidFill>
              <a:latin typeface="+mj-ea"/>
              <a:ea typeface="+mj-ea"/>
            </a:endParaRPr>
          </a:p>
        </p:txBody>
      </p:sp>
      <p:sp>
        <p:nvSpPr>
          <p:cNvPr id="3" name="角丸四角形 2"/>
          <p:cNvSpPr/>
          <p:nvPr/>
        </p:nvSpPr>
        <p:spPr>
          <a:xfrm>
            <a:off x="363494" y="1017879"/>
            <a:ext cx="3279915" cy="44726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dirty="0" smtClean="0"/>
              <a:t>サイボウズ </a:t>
            </a:r>
            <a:r>
              <a:rPr kumimoji="1" lang="en-US" altLang="ja-JP" sz="1400" dirty="0" smtClean="0"/>
              <a:t>Office</a:t>
            </a:r>
            <a:r>
              <a:rPr lang="ja-JP" altLang="en-US" sz="1400" dirty="0"/>
              <a:t> </a:t>
            </a:r>
            <a:r>
              <a:rPr kumimoji="1" lang="ja-JP" altLang="en-US" sz="1400" dirty="0" smtClean="0"/>
              <a:t>製品</a:t>
            </a:r>
            <a:r>
              <a:rPr kumimoji="1" lang="ja-JP" altLang="en-US" sz="1400" dirty="0"/>
              <a:t>サイト</a:t>
            </a:r>
          </a:p>
        </p:txBody>
      </p:sp>
      <p:sp>
        <p:nvSpPr>
          <p:cNvPr id="10" name="角丸四角形 9"/>
          <p:cNvSpPr/>
          <p:nvPr/>
        </p:nvSpPr>
        <p:spPr>
          <a:xfrm>
            <a:off x="363494" y="2515270"/>
            <a:ext cx="3597967" cy="44726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dirty="0"/>
              <a:t>サイボウズ </a:t>
            </a:r>
            <a:r>
              <a:rPr kumimoji="1" lang="en-US" altLang="ja-JP" sz="1400" dirty="0"/>
              <a:t>Office </a:t>
            </a:r>
            <a:r>
              <a:rPr lang="ja-JP" altLang="en-US" sz="1400" dirty="0"/>
              <a:t>ユーザー様向けサイト</a:t>
            </a:r>
            <a:endParaRPr kumimoji="1" lang="ja-JP" altLang="en-US" sz="1400" dirty="0"/>
          </a:p>
        </p:txBody>
      </p:sp>
      <p:sp>
        <p:nvSpPr>
          <p:cNvPr id="11" name="テキスト ボックス 10"/>
          <p:cNvSpPr txBox="1"/>
          <p:nvPr/>
        </p:nvSpPr>
        <p:spPr>
          <a:xfrm>
            <a:off x="367746" y="3121505"/>
            <a:ext cx="8522254" cy="646331"/>
          </a:xfrm>
          <a:prstGeom prst="rect">
            <a:avLst/>
          </a:prstGeom>
          <a:noFill/>
        </p:spPr>
        <p:txBody>
          <a:bodyPr wrap="square" rtlCol="0">
            <a:spAutoFit/>
          </a:bodyPr>
          <a:lstStyle/>
          <a:p>
            <a:r>
              <a:rPr lang="ja-JP" altLang="en-US" sz="1200" dirty="0"/>
              <a:t>「サイボウズ </a:t>
            </a:r>
            <a:r>
              <a:rPr lang="en-US" altLang="ja-JP" sz="1200" dirty="0"/>
              <a:t>Office</a:t>
            </a:r>
            <a:r>
              <a:rPr lang="ja-JP" altLang="en-US" sz="1200" dirty="0"/>
              <a:t>」ユーザー様向けポータルサイトです。</a:t>
            </a:r>
            <a:r>
              <a:rPr kumimoji="1" lang="ja-JP" altLang="en-US" sz="1200" dirty="0"/>
              <a:t>新機能のご紹介や勉強会のご紹介を行っています。</a:t>
            </a:r>
            <a:endParaRPr kumimoji="1" lang="en-US" altLang="ja-JP" sz="1200" dirty="0"/>
          </a:p>
          <a:p>
            <a:endParaRPr lang="en-US" altLang="ja-JP" sz="1200" dirty="0"/>
          </a:p>
          <a:p>
            <a:r>
              <a:rPr lang="en-US" altLang="ja-JP" sz="1200" dirty="0">
                <a:hlinkClick r:id="rId4"/>
              </a:rPr>
              <a:t>https://products.cybozu.co.jp/office/users/</a:t>
            </a:r>
            <a:endParaRPr lang="en-US" altLang="ja-JP" sz="1200" dirty="0"/>
          </a:p>
        </p:txBody>
      </p:sp>
      <p:sp>
        <p:nvSpPr>
          <p:cNvPr id="12" name="角丸四角形 11"/>
          <p:cNvSpPr/>
          <p:nvPr/>
        </p:nvSpPr>
        <p:spPr>
          <a:xfrm>
            <a:off x="363494" y="3906943"/>
            <a:ext cx="3001619" cy="44726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dirty="0"/>
              <a:t>サイボウズ </a:t>
            </a:r>
            <a:r>
              <a:rPr lang="en-US" altLang="ja-JP" sz="1400" dirty="0"/>
              <a:t>Office </a:t>
            </a:r>
            <a:r>
              <a:rPr lang="ja-JP" altLang="en-US" sz="1400" dirty="0"/>
              <a:t>製品ブログ</a:t>
            </a:r>
            <a:endParaRPr kumimoji="1" lang="ja-JP" altLang="en-US" sz="1400" dirty="0"/>
          </a:p>
        </p:txBody>
      </p:sp>
      <p:sp>
        <p:nvSpPr>
          <p:cNvPr id="14" name="テキスト ボックス 13"/>
          <p:cNvSpPr txBox="1"/>
          <p:nvPr/>
        </p:nvSpPr>
        <p:spPr>
          <a:xfrm>
            <a:off x="363494" y="4541971"/>
            <a:ext cx="8831306" cy="646331"/>
          </a:xfrm>
          <a:prstGeom prst="rect">
            <a:avLst/>
          </a:prstGeom>
          <a:noFill/>
        </p:spPr>
        <p:txBody>
          <a:bodyPr wrap="square" rtlCol="0">
            <a:spAutoFit/>
          </a:bodyPr>
          <a:lstStyle/>
          <a:p>
            <a:r>
              <a:rPr lang="ja-JP" altLang="en-US" sz="1200" dirty="0"/>
              <a:t>「サイボウズ </a:t>
            </a:r>
            <a:r>
              <a:rPr lang="en-US" altLang="ja-JP" sz="1200" dirty="0"/>
              <a:t>Office</a:t>
            </a:r>
            <a:r>
              <a:rPr lang="ja-JP" altLang="en-US" sz="1200" dirty="0"/>
              <a:t>」に関する情報を随時お届けしております。導入事例や活用方法のご紹介を行っております。</a:t>
            </a:r>
            <a:endParaRPr lang="en-US" altLang="ja-JP" sz="1200" dirty="0"/>
          </a:p>
          <a:p>
            <a:endParaRPr lang="en-US" altLang="ja-JP" sz="1200" dirty="0"/>
          </a:p>
          <a:p>
            <a:r>
              <a:rPr lang="en-US" altLang="ja-JP" sz="1200" dirty="0">
                <a:hlinkClick r:id="rId5"/>
              </a:rPr>
              <a:t>https://officetimeline.cybozu.co.jp/</a:t>
            </a:r>
            <a:endParaRPr lang="en-US" altLang="ja-JP" sz="1200" dirty="0"/>
          </a:p>
        </p:txBody>
      </p:sp>
      <p:sp>
        <p:nvSpPr>
          <p:cNvPr id="16" name="テキスト ボックス 15"/>
          <p:cNvSpPr txBox="1"/>
          <p:nvPr/>
        </p:nvSpPr>
        <p:spPr>
          <a:xfrm>
            <a:off x="367746" y="1631705"/>
            <a:ext cx="6568333" cy="646331"/>
          </a:xfrm>
          <a:prstGeom prst="rect">
            <a:avLst/>
          </a:prstGeom>
          <a:noFill/>
        </p:spPr>
        <p:txBody>
          <a:bodyPr wrap="square" rtlCol="0">
            <a:spAutoFit/>
          </a:bodyPr>
          <a:lstStyle/>
          <a:p>
            <a:r>
              <a:rPr lang="ja-JP" altLang="en-US" sz="1200" dirty="0"/>
              <a:t>製品概要・価格・動作環境の詳細はこちらからご確認ください。</a:t>
            </a:r>
            <a:endParaRPr lang="en-US" altLang="ja-JP" sz="1200" dirty="0"/>
          </a:p>
          <a:p>
            <a:endParaRPr lang="en-US" altLang="ja-JP" sz="1200" dirty="0"/>
          </a:p>
          <a:p>
            <a:r>
              <a:rPr lang="en-US" altLang="ja-JP" sz="1200" dirty="0">
                <a:hlinkClick r:id="rId6"/>
              </a:rPr>
              <a:t>https://products.cybozu.co.jp/office/</a:t>
            </a:r>
            <a:endParaRPr lang="en-US" altLang="ja-JP" sz="1200" dirty="0"/>
          </a:p>
        </p:txBody>
      </p:sp>
      <p:sp>
        <p:nvSpPr>
          <p:cNvPr id="17" name="角丸四角形 16"/>
          <p:cNvSpPr/>
          <p:nvPr/>
        </p:nvSpPr>
        <p:spPr>
          <a:xfrm>
            <a:off x="363494" y="5255935"/>
            <a:ext cx="3001619" cy="44726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sz="1400" dirty="0"/>
              <a:t>サイボウズ マニュアルサイト</a:t>
            </a:r>
          </a:p>
        </p:txBody>
      </p:sp>
      <p:sp>
        <p:nvSpPr>
          <p:cNvPr id="18" name="テキスト ボックス 17"/>
          <p:cNvSpPr txBox="1"/>
          <p:nvPr/>
        </p:nvSpPr>
        <p:spPr>
          <a:xfrm>
            <a:off x="367746" y="5868443"/>
            <a:ext cx="6568333" cy="276999"/>
          </a:xfrm>
          <a:prstGeom prst="rect">
            <a:avLst/>
          </a:prstGeom>
          <a:noFill/>
        </p:spPr>
        <p:txBody>
          <a:bodyPr wrap="square" rtlCol="0">
            <a:spAutoFit/>
          </a:bodyPr>
          <a:lstStyle/>
          <a:p>
            <a:r>
              <a:rPr lang="en-US" altLang="ja-JP" sz="1200" dirty="0">
                <a:hlinkClick r:id="rId7"/>
              </a:rPr>
              <a:t>https://manual.cybozu.co.jp/</a:t>
            </a:r>
            <a:endParaRPr lang="en-US" altLang="ja-JP" sz="1200" dirty="0"/>
          </a:p>
        </p:txBody>
      </p:sp>
      <p:sp>
        <p:nvSpPr>
          <p:cNvPr id="4" name="スライド番号プレースホルダー 3"/>
          <p:cNvSpPr>
            <a:spLocks noGrp="1"/>
          </p:cNvSpPr>
          <p:nvPr>
            <p:ph type="sldNum" sz="quarter" idx="10"/>
          </p:nvPr>
        </p:nvSpPr>
        <p:spPr/>
        <p:txBody>
          <a:bodyPr/>
          <a:lstStyle/>
          <a:p>
            <a:fld id="{0FEDF257-E9DE-47AD-A871-A7339627178B}" type="slidenum">
              <a:rPr lang="ja-JP" altLang="en-US" smtClean="0"/>
              <a:pPr/>
              <a:t>39</a:t>
            </a:fld>
            <a:endParaRPr lang="ja-JP" altLang="en-US"/>
          </a:p>
        </p:txBody>
      </p:sp>
    </p:spTree>
    <p:extLst>
      <p:ext uri="{BB962C8B-B14F-4D97-AF65-F5344CB8AC3E}">
        <p14:creationId xmlns:p14="http://schemas.microsoft.com/office/powerpoint/2010/main" val="179932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bar_template.jpg"/>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4235"/>
            <a:ext cx="9910243" cy="2709335"/>
          </a:xfrm>
          <a:prstGeom prst="rect">
            <a:avLst/>
          </a:prstGeom>
        </p:spPr>
      </p:pic>
      <p:sp>
        <p:nvSpPr>
          <p:cNvPr id="8" name="テキスト ボックス 7"/>
          <p:cNvSpPr txBox="1"/>
          <p:nvPr/>
        </p:nvSpPr>
        <p:spPr>
          <a:xfrm>
            <a:off x="330192" y="1371598"/>
            <a:ext cx="6807761" cy="830997"/>
          </a:xfrm>
          <a:prstGeom prst="rect">
            <a:avLst/>
          </a:prstGeom>
          <a:noFill/>
        </p:spPr>
        <p:txBody>
          <a:bodyPr wrap="none" rtlCol="0">
            <a:spAutoFit/>
          </a:bodyPr>
          <a:lstStyle/>
          <a:p>
            <a:r>
              <a:rPr lang="ja-JP" altLang="en-US" sz="2400" b="1" dirty="0">
                <a:solidFill>
                  <a:schemeClr val="bg1"/>
                </a:solidFill>
                <a:latin typeface="+mj-ea"/>
                <a:ea typeface="+mj-ea"/>
              </a:rPr>
              <a:t>サイボウズ </a:t>
            </a:r>
            <a:r>
              <a:rPr lang="en-US" altLang="ja-JP" sz="2400" b="1" dirty="0">
                <a:solidFill>
                  <a:schemeClr val="bg1"/>
                </a:solidFill>
                <a:latin typeface="+mj-ea"/>
                <a:ea typeface="+mj-ea"/>
              </a:rPr>
              <a:t>Office 8 </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 </a:t>
            </a:r>
            <a:r>
              <a:rPr lang="ja-JP" altLang="en-US" sz="2400" b="1" dirty="0">
                <a:solidFill>
                  <a:schemeClr val="bg1"/>
                </a:solidFill>
                <a:latin typeface="+mj-ea"/>
                <a:ea typeface="+mj-ea"/>
              </a:rPr>
              <a:t>サイボウズ </a:t>
            </a:r>
            <a:r>
              <a:rPr lang="en-US" altLang="ja-JP" sz="2400" b="1" dirty="0">
                <a:solidFill>
                  <a:schemeClr val="bg1"/>
                </a:solidFill>
                <a:latin typeface="+mj-ea"/>
                <a:ea typeface="+mj-ea"/>
              </a:rPr>
              <a:t>Office 10 </a:t>
            </a:r>
          </a:p>
          <a:p>
            <a:r>
              <a:rPr lang="ja-JP" altLang="en-US" sz="2400" b="1" dirty="0">
                <a:solidFill>
                  <a:schemeClr val="bg1"/>
                </a:solidFill>
                <a:latin typeface="+mj-ea"/>
                <a:ea typeface="+mj-ea"/>
              </a:rPr>
              <a:t>機能</a:t>
            </a:r>
            <a:r>
              <a:rPr lang="ja-JP" altLang="en-US" sz="2400" b="1" dirty="0" smtClean="0">
                <a:solidFill>
                  <a:schemeClr val="bg1"/>
                </a:solidFill>
                <a:latin typeface="+mj-ea"/>
                <a:ea typeface="+mj-ea"/>
              </a:rPr>
              <a:t>比較</a:t>
            </a:r>
            <a:endParaRPr lang="en-US" altLang="ja-JP" sz="2400" b="1" dirty="0">
              <a:solidFill>
                <a:schemeClr val="bg1"/>
              </a:solidFill>
              <a:latin typeface="+mj-ea"/>
              <a:ea typeface="+mj-ea"/>
            </a:endParaRPr>
          </a:p>
        </p:txBody>
      </p:sp>
      <p:sp>
        <p:nvSpPr>
          <p:cNvPr id="29" name="角丸四角形 28"/>
          <p:cNvSpPr/>
          <p:nvPr/>
        </p:nvSpPr>
        <p:spPr>
          <a:xfrm>
            <a:off x="737696" y="2934605"/>
            <a:ext cx="2691304" cy="1021760"/>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2">
                    <a:lumMod val="50000"/>
                  </a:schemeClr>
                </a:solidFill>
              </a:rPr>
              <a:t>基本仕様（全般）</a:t>
            </a:r>
            <a:endParaRPr kumimoji="1" lang="ja-JP" altLang="en-US" sz="1200" dirty="0">
              <a:solidFill>
                <a:schemeClr val="tx2">
                  <a:lumMod val="50000"/>
                </a:schemeClr>
              </a:solidFill>
            </a:endParaRPr>
          </a:p>
        </p:txBody>
      </p:sp>
      <p:sp>
        <p:nvSpPr>
          <p:cNvPr id="30" name="角丸四角形 29"/>
          <p:cNvSpPr/>
          <p:nvPr/>
        </p:nvSpPr>
        <p:spPr>
          <a:xfrm>
            <a:off x="737696" y="4078192"/>
            <a:ext cx="2691304" cy="1021760"/>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管理画面（システム設定）</a:t>
            </a:r>
          </a:p>
        </p:txBody>
      </p:sp>
      <p:sp>
        <p:nvSpPr>
          <p:cNvPr id="31" name="角丸四角形 30"/>
          <p:cNvSpPr/>
          <p:nvPr/>
        </p:nvSpPr>
        <p:spPr>
          <a:xfrm>
            <a:off x="737696" y="5221779"/>
            <a:ext cx="2691304" cy="1021760"/>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スケジュール機能</a:t>
            </a:r>
          </a:p>
        </p:txBody>
      </p:sp>
      <p:sp>
        <p:nvSpPr>
          <p:cNvPr id="32" name="角丸四角形 31"/>
          <p:cNvSpPr/>
          <p:nvPr/>
        </p:nvSpPr>
        <p:spPr>
          <a:xfrm>
            <a:off x="3581400" y="2934605"/>
            <a:ext cx="2691304" cy="1021760"/>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掲示板機能</a:t>
            </a:r>
          </a:p>
        </p:txBody>
      </p:sp>
      <p:sp>
        <p:nvSpPr>
          <p:cNvPr id="33" name="角丸四角形 32"/>
          <p:cNvSpPr/>
          <p:nvPr/>
        </p:nvSpPr>
        <p:spPr>
          <a:xfrm>
            <a:off x="3581400" y="4078192"/>
            <a:ext cx="2691304" cy="1021760"/>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2">
                    <a:lumMod val="50000"/>
                  </a:schemeClr>
                </a:solidFill>
              </a:rPr>
              <a:t>メール</a:t>
            </a:r>
            <a:r>
              <a:rPr lang="ja-JP" altLang="en-US" sz="1200" dirty="0">
                <a:solidFill>
                  <a:schemeClr val="tx2">
                    <a:lumMod val="50000"/>
                  </a:schemeClr>
                </a:solidFill>
              </a:rPr>
              <a:t>機能</a:t>
            </a:r>
            <a:endParaRPr kumimoji="1" lang="ja-JP" altLang="en-US" sz="1200" dirty="0">
              <a:solidFill>
                <a:schemeClr val="tx2">
                  <a:lumMod val="50000"/>
                </a:schemeClr>
              </a:solidFill>
            </a:endParaRPr>
          </a:p>
        </p:txBody>
      </p:sp>
      <p:sp>
        <p:nvSpPr>
          <p:cNvPr id="34" name="角丸四角形 33"/>
          <p:cNvSpPr/>
          <p:nvPr/>
        </p:nvSpPr>
        <p:spPr>
          <a:xfrm>
            <a:off x="3581400" y="5221779"/>
            <a:ext cx="2691304" cy="1021760"/>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電話メモ機能</a:t>
            </a:r>
          </a:p>
        </p:txBody>
      </p:sp>
      <p:sp>
        <p:nvSpPr>
          <p:cNvPr id="35" name="角丸四角形 34"/>
          <p:cNvSpPr/>
          <p:nvPr/>
        </p:nvSpPr>
        <p:spPr>
          <a:xfrm>
            <a:off x="6425104" y="2934605"/>
            <a:ext cx="2691304" cy="1021760"/>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ファイル管理機能</a:t>
            </a:r>
          </a:p>
        </p:txBody>
      </p:sp>
      <p:sp>
        <p:nvSpPr>
          <p:cNvPr id="36" name="角丸四角形 35"/>
          <p:cNvSpPr/>
          <p:nvPr/>
        </p:nvSpPr>
        <p:spPr>
          <a:xfrm>
            <a:off x="6425104" y="4078192"/>
            <a:ext cx="2691304" cy="1021760"/>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ワークフロー機能</a:t>
            </a:r>
          </a:p>
        </p:txBody>
      </p:sp>
      <p:sp>
        <p:nvSpPr>
          <p:cNvPr id="37" name="角丸四角形 36"/>
          <p:cNvSpPr/>
          <p:nvPr/>
        </p:nvSpPr>
        <p:spPr>
          <a:xfrm>
            <a:off x="6425104" y="5221779"/>
            <a:ext cx="2691304" cy="1021760"/>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2">
                    <a:lumMod val="50000"/>
                  </a:schemeClr>
                </a:solidFill>
              </a:rPr>
              <a:t>カスタムアプリ機能</a:t>
            </a: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24192" y="4472898"/>
            <a:ext cx="604808" cy="604808"/>
          </a:xfrm>
          <a:prstGeom prst="rect">
            <a:avLst/>
          </a:prstGeom>
        </p:spPr>
      </p:pic>
      <p:pic>
        <p:nvPicPr>
          <p:cNvPr id="4" name="図 3"/>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926245" y="5710460"/>
            <a:ext cx="393424" cy="393424"/>
          </a:xfrm>
          <a:prstGeom prst="rect">
            <a:avLst/>
          </a:prstGeom>
        </p:spPr>
      </p:pic>
      <p:pic>
        <p:nvPicPr>
          <p:cNvPr id="39" name="図 38"/>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58768" y="3447580"/>
            <a:ext cx="393424" cy="393424"/>
          </a:xfrm>
          <a:prstGeom prst="rect">
            <a:avLst/>
          </a:prstGeom>
        </p:spPr>
      </p:pic>
      <p:pic>
        <p:nvPicPr>
          <p:cNvPr id="40" name="図 39"/>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761330" y="4589072"/>
            <a:ext cx="393424" cy="393424"/>
          </a:xfrm>
          <a:prstGeom prst="rect">
            <a:avLst/>
          </a:prstGeom>
        </p:spPr>
      </p:pic>
      <p:pic>
        <p:nvPicPr>
          <p:cNvPr id="41" name="図 40"/>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761330" y="5732659"/>
            <a:ext cx="393424" cy="393424"/>
          </a:xfrm>
          <a:prstGeom prst="rect">
            <a:avLst/>
          </a:prstGeom>
        </p:spPr>
      </p:pic>
      <p:pic>
        <p:nvPicPr>
          <p:cNvPr id="42" name="図 41"/>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574173" y="3447580"/>
            <a:ext cx="393424" cy="393424"/>
          </a:xfrm>
          <a:prstGeom prst="rect">
            <a:avLst/>
          </a:prstGeom>
        </p:spPr>
      </p:pic>
      <p:pic>
        <p:nvPicPr>
          <p:cNvPr id="43" name="図 42"/>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576735" y="4589072"/>
            <a:ext cx="393424" cy="393424"/>
          </a:xfrm>
          <a:prstGeom prst="rect">
            <a:avLst/>
          </a:prstGeom>
        </p:spPr>
      </p:pic>
      <p:pic>
        <p:nvPicPr>
          <p:cNvPr id="45" name="図 44"/>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576735" y="5732659"/>
            <a:ext cx="393424" cy="393424"/>
          </a:xfrm>
          <a:prstGeom prst="rect">
            <a:avLst/>
          </a:prstGeom>
        </p:spPr>
      </p:pic>
      <p:sp>
        <p:nvSpPr>
          <p:cNvPr id="6" name="スライド番号プレースホルダー 5"/>
          <p:cNvSpPr>
            <a:spLocks noGrp="1"/>
          </p:cNvSpPr>
          <p:nvPr>
            <p:ph type="sldNum" sz="quarter" idx="10"/>
          </p:nvPr>
        </p:nvSpPr>
        <p:spPr/>
        <p:txBody>
          <a:bodyPr/>
          <a:lstStyle/>
          <a:p>
            <a:fld id="{0FEDF257-E9DE-47AD-A871-A7339627178B}" type="slidenum">
              <a:rPr lang="ja-JP" altLang="en-US" smtClean="0"/>
              <a:pPr/>
              <a:t>4</a:t>
            </a:fld>
            <a:endParaRPr lang="ja-JP" altLang="en-US"/>
          </a:p>
        </p:txBody>
      </p:sp>
    </p:spTree>
    <p:extLst>
      <p:ext uri="{BB962C8B-B14F-4D97-AF65-F5344CB8AC3E}">
        <p14:creationId xmlns:p14="http://schemas.microsoft.com/office/powerpoint/2010/main" val="12683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4" y="273679"/>
            <a:ext cx="3305817"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   基本仕様（全般）</a:t>
            </a:r>
            <a:endParaRPr kumimoji="1" lang="ja-JP" altLang="en-US" sz="1600" b="1" dirty="0">
              <a:solidFill>
                <a:schemeClr val="accent1">
                  <a:lumMod val="50000"/>
                </a:scheme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606414812"/>
              </p:ext>
            </p:extLst>
          </p:nvPr>
        </p:nvGraphicFramePr>
        <p:xfrm>
          <a:off x="599438" y="1227667"/>
          <a:ext cx="8832797" cy="5053865"/>
        </p:xfrm>
        <a:graphic>
          <a:graphicData uri="http://schemas.openxmlformats.org/drawingml/2006/table">
            <a:tbl>
              <a:tblPr firstRow="1" bandRow="1">
                <a:tableStyleId>{7DF18680-E054-41AD-8BC1-D1AEF772440D}</a:tableStyleId>
              </a:tblPr>
              <a:tblGrid>
                <a:gridCol w="3157553">
                  <a:extLst>
                    <a:ext uri="{9D8B030D-6E8A-4147-A177-3AD203B41FA5}">
                      <a16:colId xmlns:a16="http://schemas.microsoft.com/office/drawing/2014/main" xmlns="" val="20000"/>
                    </a:ext>
                  </a:extLst>
                </a:gridCol>
                <a:gridCol w="1891748">
                  <a:extLst>
                    <a:ext uri="{9D8B030D-6E8A-4147-A177-3AD203B41FA5}">
                      <a16:colId xmlns:a16="http://schemas.microsoft.com/office/drawing/2014/main" xmlns="" val="20001"/>
                    </a:ext>
                  </a:extLst>
                </a:gridCol>
                <a:gridCol w="1891748">
                  <a:extLst>
                    <a:ext uri="{9D8B030D-6E8A-4147-A177-3AD203B41FA5}">
                      <a16:colId xmlns:a16="http://schemas.microsoft.com/office/drawing/2014/main" xmlns="" val="20002"/>
                    </a:ext>
                  </a:extLst>
                </a:gridCol>
                <a:gridCol w="1891748">
                  <a:extLst>
                    <a:ext uri="{9D8B030D-6E8A-4147-A177-3AD203B41FA5}">
                      <a16:colId xmlns:a16="http://schemas.microsoft.com/office/drawing/2014/main" xmlns="" val="20003"/>
                    </a:ext>
                  </a:extLst>
                </a:gridCol>
              </a:tblGrid>
              <a:tr h="686551">
                <a:tc>
                  <a:txBody>
                    <a:bodyPr/>
                    <a:lstStyle/>
                    <a:p>
                      <a:endParaRPr kumimoji="1" lang="ja-JP" altLang="en-US" sz="1200" dirty="0"/>
                    </a:p>
                  </a:txBody>
                  <a:tcPr/>
                </a:tc>
                <a:tc>
                  <a:txBody>
                    <a:bodyPr/>
                    <a:lstStyle/>
                    <a:p>
                      <a:pPr algn="ctr"/>
                      <a:r>
                        <a:rPr kumimoji="1" lang="ja-JP" altLang="en-US" dirty="0"/>
                        <a:t>サイボウズ </a:t>
                      </a:r>
                      <a:r>
                        <a:rPr kumimoji="1" lang="en-US" altLang="ja-JP" dirty="0"/>
                        <a:t>Office</a:t>
                      </a:r>
                      <a:r>
                        <a:rPr kumimoji="1" lang="en-US" altLang="ja-JP" baseline="0" dirty="0"/>
                        <a:t> 8</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9</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10</a:t>
                      </a:r>
                      <a:endParaRPr kumimoji="1" lang="ja-JP" altLang="en-US" dirty="0"/>
                    </a:p>
                  </a:txBody>
                  <a:tcPr anchor="ctr"/>
                </a:tc>
                <a:extLst>
                  <a:ext uri="{0D108BD9-81ED-4DB2-BD59-A6C34878D82A}">
                    <a16:rowId xmlns:a16="http://schemas.microsoft.com/office/drawing/2014/main" xmlns="" val="10000"/>
                  </a:ext>
                </a:extLst>
              </a:tr>
              <a:tr h="623902">
                <a:tc>
                  <a:txBody>
                    <a:bodyPr/>
                    <a:lstStyle/>
                    <a:p>
                      <a:pPr algn="ctr"/>
                      <a:r>
                        <a:rPr kumimoji="1" lang="ja-JP" altLang="en-US" sz="1200" dirty="0"/>
                        <a:t>カスタムアプリ機能の利用</a:t>
                      </a:r>
                      <a:endParaRPr kumimoji="1" lang="en-US" altLang="ja-JP" sz="1200" dirty="0"/>
                    </a:p>
                    <a:p>
                      <a:pPr algn="ct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P6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1"/>
                  </a:ext>
                </a:extLst>
              </a:tr>
              <a:tr h="623902">
                <a:tc>
                  <a:txBody>
                    <a:bodyPr/>
                    <a:lstStyle/>
                    <a:p>
                      <a:pPr algn="ctr"/>
                      <a:r>
                        <a:rPr kumimoji="1" lang="ja-JP" altLang="en-US" sz="1200" dirty="0"/>
                        <a:t>コメント書き込み時</a:t>
                      </a:r>
                      <a:r>
                        <a:rPr kumimoji="1" lang="ja-JP" altLang="en-US" sz="1200" dirty="0" smtClean="0"/>
                        <a:t>の</a:t>
                      </a:r>
                      <a:endParaRPr kumimoji="1" lang="en-US" altLang="ja-JP" sz="1200" dirty="0" smtClean="0"/>
                    </a:p>
                    <a:p>
                      <a:pPr algn="ctr"/>
                      <a:r>
                        <a:rPr kumimoji="1" lang="ja-JP" altLang="en-US" sz="1200" dirty="0" smtClean="0"/>
                        <a:t>ファイル</a:t>
                      </a:r>
                      <a:r>
                        <a:rPr kumimoji="1" lang="ja-JP" altLang="en-US" sz="1200" dirty="0"/>
                        <a:t>添付</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endParaRPr kumimoji="1" lang="en-US" altLang="ja-JP" dirty="0"/>
                    </a:p>
                    <a:p>
                      <a:pPr algn="ctr"/>
                      <a:r>
                        <a:rPr kumimoji="1" lang="en-US" altLang="ja-JP" sz="1000" dirty="0"/>
                        <a:t>*</a:t>
                      </a:r>
                      <a:r>
                        <a:rPr kumimoji="1" lang="ja-JP" altLang="en-US" sz="1000" dirty="0"/>
                        <a:t>バージョン </a:t>
                      </a:r>
                      <a:r>
                        <a:rPr kumimoji="1" lang="en-US" altLang="ja-JP" sz="1000" dirty="0" smtClean="0"/>
                        <a:t>10.1.0</a:t>
                      </a:r>
                      <a:r>
                        <a:rPr kumimoji="1" lang="ja-JP" altLang="en-US" sz="1000" dirty="0" smtClean="0"/>
                        <a:t>より</a:t>
                      </a:r>
                      <a:r>
                        <a:rPr kumimoji="1" lang="ja-JP" altLang="en-US" sz="1000" dirty="0"/>
                        <a:t>対応</a:t>
                      </a:r>
                    </a:p>
                  </a:txBody>
                  <a:tcPr anchor="ctr"/>
                </a:tc>
                <a:extLst>
                  <a:ext uri="{0D108BD9-81ED-4DB2-BD59-A6C34878D82A}">
                    <a16:rowId xmlns:a16="http://schemas.microsoft.com/office/drawing/2014/main" xmlns="" val="10002"/>
                  </a:ext>
                </a:extLst>
              </a:tr>
              <a:tr h="623902">
                <a:tc>
                  <a:txBody>
                    <a:bodyPr/>
                    <a:lstStyle/>
                    <a:p>
                      <a:pPr algn="ctr"/>
                      <a:r>
                        <a:rPr kumimoji="1" lang="ja-JP" altLang="en-US" sz="1200" dirty="0"/>
                        <a:t>未読通知一覧画面</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P7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3"/>
                  </a:ext>
                </a:extLst>
              </a:tr>
              <a:tr h="623902">
                <a:tc>
                  <a:txBody>
                    <a:bodyPr/>
                    <a:lstStyle/>
                    <a:p>
                      <a:pPr algn="ctr"/>
                      <a:r>
                        <a:rPr kumimoji="1" lang="ja-JP" altLang="en-US" sz="1200" dirty="0"/>
                        <a:t>メンション機能</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P7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4"/>
                  </a:ext>
                </a:extLst>
              </a:tr>
              <a:tr h="623902">
                <a:tc>
                  <a:txBody>
                    <a:bodyPr/>
                    <a:lstStyle/>
                    <a:p>
                      <a:pPr algn="ctr"/>
                      <a:r>
                        <a:rPr kumimoji="1" lang="ja-JP" altLang="en-US" sz="1200" dirty="0"/>
                        <a:t>リアクション機能</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P7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5"/>
                  </a:ext>
                </a:extLst>
              </a:tr>
              <a:tr h="623902">
                <a:tc>
                  <a:txBody>
                    <a:bodyPr/>
                    <a:lstStyle/>
                    <a:p>
                      <a:pPr algn="ctr"/>
                      <a:r>
                        <a:rPr kumimoji="1" lang="ja-JP" altLang="en-US" sz="1200" dirty="0"/>
                        <a:t>モバイル表示</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P8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endParaRPr kumimoji="1" lang="en-US" altLang="ja-JP"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en-US" altLang="ja-JP" sz="1000" dirty="0"/>
                        <a:t>*</a:t>
                      </a:r>
                      <a:r>
                        <a:rPr kumimoji="1" lang="ja-JP" altLang="en-US" sz="1000" dirty="0"/>
                        <a:t>バージョン </a:t>
                      </a:r>
                      <a:r>
                        <a:rPr kumimoji="1" lang="en-US" altLang="ja-JP" sz="1000" dirty="0" smtClean="0"/>
                        <a:t>10.1.0</a:t>
                      </a:r>
                      <a:r>
                        <a:rPr kumimoji="1" lang="ja-JP" altLang="en-US" sz="1000" dirty="0" smtClean="0"/>
                        <a:t>より</a:t>
                      </a:r>
                      <a:r>
                        <a:rPr kumimoji="1" lang="ja-JP" altLang="en-US" sz="1000" dirty="0"/>
                        <a:t>対応</a:t>
                      </a:r>
                    </a:p>
                  </a:txBody>
                  <a:tcPr anchor="ctr"/>
                </a:tc>
                <a:extLst>
                  <a:ext uri="{0D108BD9-81ED-4DB2-BD59-A6C34878D82A}">
                    <a16:rowId xmlns:a16="http://schemas.microsoft.com/office/drawing/2014/main" xmlns="" val="10006"/>
                  </a:ext>
                </a:extLst>
              </a:tr>
              <a:tr h="623902">
                <a:tc>
                  <a:txBody>
                    <a:bodyPr/>
                    <a:lstStyle/>
                    <a:p>
                      <a:pPr algn="ctr"/>
                      <a:r>
                        <a:rPr kumimoji="1" lang="ja-JP" altLang="en-US" sz="1200" dirty="0"/>
                        <a:t>タッチデバイス用画面</a:t>
                      </a:r>
                      <a:endParaRPr kumimoji="1" lang="en-US" altLang="ja-JP" sz="1200"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5">
                              <a:lumMod val="50000"/>
                            </a:schemeClr>
                          </a:solidFill>
                        </a:rPr>
                        <a:t>＊ </a:t>
                      </a:r>
                      <a:r>
                        <a:rPr kumimoji="1" lang="en-US" altLang="ja-JP" sz="1200" b="0" dirty="0">
                          <a:solidFill>
                            <a:schemeClr val="accent5">
                              <a:lumMod val="50000"/>
                            </a:schemeClr>
                          </a:solidFill>
                        </a:rPr>
                        <a:t>P8 </a:t>
                      </a:r>
                      <a:r>
                        <a:rPr kumimoji="1" lang="ja-JP" altLang="en-US" sz="1200" b="0" dirty="0">
                          <a:solidFill>
                            <a:schemeClr val="accent5">
                              <a:lumMod val="50000"/>
                            </a:schemeClr>
                          </a:solidFill>
                        </a:rPr>
                        <a:t>で解説</a:t>
                      </a:r>
                      <a:endParaRPr kumimoji="1" lang="en-US" altLang="ja-JP" sz="1200" b="0" dirty="0">
                        <a:solidFill>
                          <a:schemeClr val="accent5">
                            <a:lumMod val="50000"/>
                          </a:schemeClr>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endParaRPr kumimoji="1" lang="en-US" altLang="ja-JP" dirty="0"/>
                    </a:p>
                    <a:p>
                      <a:pPr marL="0" marR="0" indent="0" algn="ctr" defTabSz="478940" rtl="0" eaLnBrk="1" fontAlgn="auto" latinLnBrk="0" hangingPunct="1">
                        <a:lnSpc>
                          <a:spcPct val="100000"/>
                        </a:lnSpc>
                        <a:spcBef>
                          <a:spcPts val="0"/>
                        </a:spcBef>
                        <a:spcAft>
                          <a:spcPts val="0"/>
                        </a:spcAft>
                        <a:buClrTx/>
                        <a:buSzTx/>
                        <a:buFontTx/>
                        <a:buNone/>
                        <a:tabLst/>
                        <a:defRPr/>
                      </a:pPr>
                      <a:r>
                        <a:rPr kumimoji="1" lang="en-US" altLang="ja-JP" sz="1000" dirty="0"/>
                        <a:t>*</a:t>
                      </a:r>
                      <a:r>
                        <a:rPr kumimoji="1" lang="ja-JP" altLang="en-US" sz="1000" dirty="0"/>
                        <a:t>バージョン </a:t>
                      </a:r>
                      <a:r>
                        <a:rPr kumimoji="1" lang="en-US" altLang="ja-JP" sz="1000" dirty="0" smtClean="0"/>
                        <a:t>10.1.0</a:t>
                      </a:r>
                      <a:r>
                        <a:rPr kumimoji="1" lang="ja-JP" altLang="en-US" sz="1000" dirty="0" smtClean="0"/>
                        <a:t>より</a:t>
                      </a:r>
                      <a:r>
                        <a:rPr kumimoji="1" lang="ja-JP" altLang="en-US" sz="1000" dirty="0"/>
                        <a:t>対応</a:t>
                      </a:r>
                    </a:p>
                  </a:txBody>
                  <a:tcPr anchor="ctr"/>
                </a:tc>
                <a:extLst>
                  <a:ext uri="{0D108BD9-81ED-4DB2-BD59-A6C34878D82A}">
                    <a16:rowId xmlns:a16="http://schemas.microsoft.com/office/drawing/2014/main" xmlns="" val="10007"/>
                  </a:ext>
                </a:extLst>
              </a:tr>
            </a:tbl>
          </a:graphicData>
        </a:graphic>
      </p:graphicFrame>
      <p:sp>
        <p:nvSpPr>
          <p:cNvPr id="6" name="スライド番号プレースホルダー 5"/>
          <p:cNvSpPr>
            <a:spLocks noGrp="1"/>
          </p:cNvSpPr>
          <p:nvPr>
            <p:ph type="sldNum" sz="quarter" idx="10"/>
          </p:nvPr>
        </p:nvSpPr>
        <p:spPr/>
        <p:txBody>
          <a:bodyPr/>
          <a:lstStyle/>
          <a:p>
            <a:fld id="{0FEDF257-E9DE-47AD-A871-A7339627178B}" type="slidenum">
              <a:rPr lang="ja-JP" altLang="en-US" smtClean="0"/>
              <a:pPr/>
              <a:t>5</a:t>
            </a:fld>
            <a:endParaRPr lang="ja-JP" altLang="en-US"/>
          </a:p>
        </p:txBody>
      </p:sp>
    </p:spTree>
    <p:extLst>
      <p:ext uri="{BB962C8B-B14F-4D97-AF65-F5344CB8AC3E}">
        <p14:creationId xmlns:p14="http://schemas.microsoft.com/office/powerpoint/2010/main" val="249522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34431" y="226807"/>
            <a:ext cx="3427672"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カスタムアプリ機能</a:t>
            </a:r>
          </a:p>
        </p:txBody>
      </p:sp>
      <p:pic>
        <p:nvPicPr>
          <p:cNvPr id="3" name="図 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20094" y="254101"/>
            <a:ext cx="511084" cy="511084"/>
          </a:xfrm>
          <a:prstGeom prst="rect">
            <a:avLst/>
          </a:prstGeom>
        </p:spPr>
      </p:pic>
      <p:sp>
        <p:nvSpPr>
          <p:cNvPr id="4" name="スライド番号プレースホルダー 3"/>
          <p:cNvSpPr>
            <a:spLocks noGrp="1"/>
          </p:cNvSpPr>
          <p:nvPr>
            <p:ph type="sldNum" sz="quarter" idx="10"/>
          </p:nvPr>
        </p:nvSpPr>
        <p:spPr/>
        <p:txBody>
          <a:bodyPr/>
          <a:lstStyle/>
          <a:p>
            <a:fld id="{0FEDF257-E9DE-47AD-A871-A7339627178B}" type="slidenum">
              <a:rPr lang="ja-JP" altLang="en-US" smtClean="0"/>
              <a:pPr/>
              <a:t>6</a:t>
            </a:fld>
            <a:endParaRPr lang="ja-JP" altLang="en-US"/>
          </a:p>
        </p:txBody>
      </p:sp>
      <p:sp>
        <p:nvSpPr>
          <p:cNvPr id="6" name="四角形吹き出し 5"/>
          <p:cNvSpPr/>
          <p:nvPr/>
        </p:nvSpPr>
        <p:spPr>
          <a:xfrm>
            <a:off x="599440" y="948137"/>
            <a:ext cx="3040744" cy="322217"/>
          </a:xfrm>
          <a:prstGeom prst="wedgeRectCallout">
            <a:avLst>
              <a:gd name="adj1" fmla="val -5625"/>
              <a:gd name="adj2" fmla="val 79822"/>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カスタムアプリ</a:t>
            </a:r>
            <a:r>
              <a:rPr lang="ja-JP" altLang="en-US" sz="1600" dirty="0">
                <a:latin typeface="Meiryo UI" panose="020B0604030504040204" pitchFamily="50" charset="-128"/>
                <a:ea typeface="Meiryo UI" panose="020B0604030504040204" pitchFamily="50" charset="-128"/>
              </a:rPr>
              <a:t>とは？</a:t>
            </a:r>
            <a:endParaRPr kumimoji="1" lang="ja-JP" altLang="en-US" sz="1600" dirty="0">
              <a:latin typeface="Meiryo UI" panose="020B0604030504040204" pitchFamily="50" charset="-128"/>
              <a:ea typeface="Meiryo UI" panose="020B0604030504040204" pitchFamily="50" charset="-128"/>
            </a:endParaRPr>
          </a:p>
        </p:txBody>
      </p:sp>
      <p:sp>
        <p:nvSpPr>
          <p:cNvPr id="7" name="Rectangle 4"/>
          <p:cNvSpPr>
            <a:spLocks noChangeArrowheads="1"/>
          </p:cNvSpPr>
          <p:nvPr/>
        </p:nvSpPr>
        <p:spPr bwMode="auto">
          <a:xfrm>
            <a:off x="670016" y="1384794"/>
            <a:ext cx="8108224" cy="824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ja-JP" altLang="en-US" sz="1400" b="1" dirty="0">
                <a:solidFill>
                  <a:srgbClr val="000000"/>
                </a:solidFill>
                <a:latin typeface="+mn-ea"/>
                <a:ea typeface="+mn-ea"/>
              </a:rPr>
              <a:t>「サイボウズ </a:t>
            </a:r>
            <a:r>
              <a:rPr lang="en-US" altLang="ja-JP" sz="1400" b="1" dirty="0">
                <a:solidFill>
                  <a:srgbClr val="000000"/>
                </a:solidFill>
                <a:latin typeface="+mn-ea"/>
                <a:ea typeface="+mn-ea"/>
              </a:rPr>
              <a:t>Office</a:t>
            </a:r>
            <a:r>
              <a:rPr lang="ja-JP" altLang="en-US" sz="1400" b="1" dirty="0">
                <a:solidFill>
                  <a:srgbClr val="000000"/>
                </a:solidFill>
                <a:latin typeface="+mn-ea"/>
                <a:ea typeface="+mn-ea"/>
              </a:rPr>
              <a:t>」上で使えるアプリを</a:t>
            </a:r>
            <a:r>
              <a:rPr lang="ja-JP" altLang="en-US" sz="1400" b="1" dirty="0" smtClean="0">
                <a:solidFill>
                  <a:srgbClr val="000000"/>
                </a:solidFill>
                <a:latin typeface="+mn-ea"/>
                <a:ea typeface="+mn-ea"/>
              </a:rPr>
              <a:t>、</a:t>
            </a:r>
            <a:endParaRPr lang="en-US" altLang="ja-JP" sz="1400" b="1" dirty="0" smtClean="0">
              <a:solidFill>
                <a:srgbClr val="000000"/>
              </a:solidFill>
              <a:latin typeface="+mn-ea"/>
              <a:ea typeface="+mn-ea"/>
            </a:endParaRPr>
          </a:p>
          <a:p>
            <a:pPr eaLnBrk="1" hangingPunct="1">
              <a:spcBef>
                <a:spcPct val="20000"/>
              </a:spcBef>
            </a:pPr>
            <a:r>
              <a:rPr lang="ja-JP" altLang="en-US" sz="1400" b="1" dirty="0" smtClean="0">
                <a:solidFill>
                  <a:srgbClr val="000000"/>
                </a:solidFill>
                <a:latin typeface="+mn-ea"/>
                <a:ea typeface="+mn-ea"/>
              </a:rPr>
              <a:t>開発</a:t>
            </a:r>
            <a:r>
              <a:rPr lang="ja-JP" altLang="en-US" sz="1400" b="1" dirty="0">
                <a:solidFill>
                  <a:srgbClr val="000000"/>
                </a:solidFill>
                <a:latin typeface="+mn-ea"/>
                <a:ea typeface="+mn-ea"/>
              </a:rPr>
              <a:t>の知識がなくても</a:t>
            </a:r>
            <a:r>
              <a:rPr lang="ja-JP" altLang="en-US" sz="1400" b="1" dirty="0" smtClean="0">
                <a:solidFill>
                  <a:srgbClr val="000000"/>
                </a:solidFill>
                <a:latin typeface="+mn-ea"/>
                <a:ea typeface="+mn-ea"/>
              </a:rPr>
              <a:t>、自社</a:t>
            </a:r>
            <a:r>
              <a:rPr lang="ja-JP" altLang="en-US" sz="1400" b="1" dirty="0">
                <a:solidFill>
                  <a:srgbClr val="000000"/>
                </a:solidFill>
                <a:latin typeface="+mn-ea"/>
                <a:ea typeface="+mn-ea"/>
              </a:rPr>
              <a:t>の業務に合わせてかんたんに作れる機能です</a:t>
            </a:r>
            <a:r>
              <a:rPr lang="ja-JP" altLang="en-US" sz="1400" b="1" dirty="0" smtClean="0">
                <a:solidFill>
                  <a:srgbClr val="000000"/>
                </a:solidFill>
                <a:latin typeface="+mn-ea"/>
                <a:ea typeface="+mn-ea"/>
              </a:rPr>
              <a:t>。</a:t>
            </a:r>
            <a:endParaRPr lang="en-US" altLang="ja-JP" sz="1400" b="1" dirty="0" smtClean="0">
              <a:solidFill>
                <a:srgbClr val="000000"/>
              </a:solidFill>
              <a:latin typeface="+mn-ea"/>
              <a:ea typeface="+mn-ea"/>
            </a:endParaRPr>
          </a:p>
          <a:p>
            <a:pPr>
              <a:lnSpc>
                <a:spcPct val="120000"/>
              </a:lnSpc>
              <a:defRPr/>
            </a:pPr>
            <a:r>
              <a:rPr lang="en-US" altLang="ja-JP" sz="1400" b="1" dirty="0" smtClean="0">
                <a:solidFill>
                  <a:schemeClr val="accent3">
                    <a:lumMod val="75000"/>
                  </a:schemeClr>
                </a:solidFill>
                <a:latin typeface="+mn-ea"/>
                <a:ea typeface="+mn-ea"/>
              </a:rPr>
              <a:t>Excel</a:t>
            </a:r>
            <a:r>
              <a:rPr lang="ja-JP" altLang="en-US" sz="1400" b="1" dirty="0">
                <a:latin typeface="+mn-ea"/>
                <a:ea typeface="+mn-ea"/>
              </a:rPr>
              <a:t>で共有しているファイルやデータを、カスタムアプリに集約して管理することができます。</a:t>
            </a:r>
          </a:p>
        </p:txBody>
      </p:sp>
      <p:sp>
        <p:nvSpPr>
          <p:cNvPr id="8" name="四角形吹き出し 7"/>
          <p:cNvSpPr/>
          <p:nvPr/>
        </p:nvSpPr>
        <p:spPr>
          <a:xfrm>
            <a:off x="599440" y="2272944"/>
            <a:ext cx="3040744" cy="322217"/>
          </a:xfrm>
          <a:prstGeom prst="wedgeRectCallout">
            <a:avLst>
              <a:gd name="adj1" fmla="val -5625"/>
              <a:gd name="adj2" fmla="val 79822"/>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smtClean="0">
                <a:latin typeface="Meiryo UI" panose="020B0604030504040204" pitchFamily="50" charset="-128"/>
                <a:ea typeface="Meiryo UI" panose="020B0604030504040204" pitchFamily="50" charset="-128"/>
              </a:rPr>
              <a:t>特長</a:t>
            </a:r>
            <a:r>
              <a:rPr lang="ja-JP" altLang="en-US" sz="1600" dirty="0">
                <a:latin typeface="Meiryo UI" panose="020B0604030504040204" pitchFamily="50" charset="-128"/>
                <a:ea typeface="Meiryo UI" panose="020B0604030504040204" pitchFamily="50" charset="-128"/>
              </a:rPr>
              <a:t>は？</a:t>
            </a:r>
            <a:endParaRPr kumimoji="1" lang="ja-JP" altLang="en-US" sz="1600" dirty="0">
              <a:latin typeface="Meiryo UI" panose="020B0604030504040204" pitchFamily="50" charset="-128"/>
              <a:ea typeface="Meiryo UI" panose="020B0604030504040204" pitchFamily="50" charset="-128"/>
            </a:endParaRPr>
          </a:p>
        </p:txBody>
      </p:sp>
      <p:sp>
        <p:nvSpPr>
          <p:cNvPr id="10" name="角丸四角形 9"/>
          <p:cNvSpPr/>
          <p:nvPr/>
        </p:nvSpPr>
        <p:spPr>
          <a:xfrm>
            <a:off x="704919" y="2900229"/>
            <a:ext cx="2722663" cy="770216"/>
          </a:xfrm>
          <a:prstGeom prst="roundRect">
            <a:avLst>
              <a:gd name="adj" fmla="val 10420"/>
            </a:avLst>
          </a:prstGeom>
          <a:noFill/>
          <a:ln w="285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213316" y="2759609"/>
            <a:ext cx="1695455" cy="244613"/>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a:t>特長①</a:t>
            </a:r>
            <a:endParaRPr kumimoji="1" lang="ja-JP" altLang="en-US" sz="1200" b="1" dirty="0"/>
          </a:p>
        </p:txBody>
      </p:sp>
      <p:sp>
        <p:nvSpPr>
          <p:cNvPr id="12" name="テキスト ボックス 11"/>
          <p:cNvSpPr txBox="1"/>
          <p:nvPr/>
        </p:nvSpPr>
        <p:spPr>
          <a:xfrm>
            <a:off x="816380" y="3111704"/>
            <a:ext cx="2489325" cy="430887"/>
          </a:xfrm>
          <a:prstGeom prst="rect">
            <a:avLst/>
          </a:prstGeom>
          <a:noFill/>
        </p:spPr>
        <p:txBody>
          <a:bodyPr wrap="square" rtlCol="0" anchor="ctr">
            <a:spAutoFit/>
          </a:bodyPr>
          <a:lstStyle/>
          <a:p>
            <a:r>
              <a:rPr lang="ja-JP" altLang="en-US" sz="1100" dirty="0"/>
              <a:t>１つのデータを皆で閲覧・編集するので、二重更新の</a:t>
            </a:r>
            <a:r>
              <a:rPr lang="ja-JP" altLang="en-US" sz="1100" dirty="0" smtClean="0"/>
              <a:t>心配がありません。</a:t>
            </a:r>
            <a:endParaRPr lang="en-US" altLang="ja-JP" sz="1100" dirty="0"/>
          </a:p>
        </p:txBody>
      </p:sp>
      <p:sp>
        <p:nvSpPr>
          <p:cNvPr id="14" name="角丸四角形 13"/>
          <p:cNvSpPr/>
          <p:nvPr/>
        </p:nvSpPr>
        <p:spPr>
          <a:xfrm>
            <a:off x="3589260" y="2903907"/>
            <a:ext cx="2722663" cy="770216"/>
          </a:xfrm>
          <a:prstGeom prst="roundRect">
            <a:avLst>
              <a:gd name="adj" fmla="val 10420"/>
            </a:avLst>
          </a:prstGeom>
          <a:noFill/>
          <a:ln w="285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097657" y="2759609"/>
            <a:ext cx="1695455" cy="248291"/>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a:t>特長②</a:t>
            </a:r>
            <a:endParaRPr kumimoji="1" lang="ja-JP" altLang="en-US" sz="1200" b="1" dirty="0"/>
          </a:p>
        </p:txBody>
      </p:sp>
      <p:sp>
        <p:nvSpPr>
          <p:cNvPr id="16" name="テキスト ボックス 15"/>
          <p:cNvSpPr txBox="1"/>
          <p:nvPr/>
        </p:nvSpPr>
        <p:spPr>
          <a:xfrm>
            <a:off x="3700721" y="3027065"/>
            <a:ext cx="2489325" cy="600164"/>
          </a:xfrm>
          <a:prstGeom prst="rect">
            <a:avLst/>
          </a:prstGeom>
          <a:noFill/>
        </p:spPr>
        <p:txBody>
          <a:bodyPr wrap="square" rtlCol="0" anchor="ctr">
            <a:spAutoFit/>
          </a:bodyPr>
          <a:lstStyle/>
          <a:p>
            <a:r>
              <a:rPr lang="en-US" altLang="ja-JP" sz="1100" dirty="0"/>
              <a:t>Web</a:t>
            </a:r>
            <a:r>
              <a:rPr lang="ja-JP" altLang="en-US" sz="1100" dirty="0"/>
              <a:t>上のアプリケーションなので、リアルタイムに最新情報</a:t>
            </a:r>
            <a:r>
              <a:rPr lang="ja-JP" altLang="en-US" sz="1100" dirty="0" smtClean="0"/>
              <a:t>が反映されます。</a:t>
            </a:r>
            <a:endParaRPr lang="en-US" altLang="ja-JP" sz="1100" dirty="0"/>
          </a:p>
        </p:txBody>
      </p:sp>
      <p:sp>
        <p:nvSpPr>
          <p:cNvPr id="18" name="角丸四角形 17"/>
          <p:cNvSpPr/>
          <p:nvPr/>
        </p:nvSpPr>
        <p:spPr>
          <a:xfrm>
            <a:off x="6463187" y="2903907"/>
            <a:ext cx="2722663" cy="770216"/>
          </a:xfrm>
          <a:prstGeom prst="roundRect">
            <a:avLst>
              <a:gd name="adj" fmla="val 10420"/>
            </a:avLst>
          </a:prstGeom>
          <a:noFill/>
          <a:ln w="28575">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971584" y="2759609"/>
            <a:ext cx="1695455" cy="248291"/>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a:t>特長③</a:t>
            </a:r>
            <a:endParaRPr kumimoji="1" lang="ja-JP" altLang="en-US" sz="1200" b="1" dirty="0"/>
          </a:p>
        </p:txBody>
      </p:sp>
      <p:sp>
        <p:nvSpPr>
          <p:cNvPr id="20" name="テキスト ボックス 19"/>
          <p:cNvSpPr txBox="1"/>
          <p:nvPr/>
        </p:nvSpPr>
        <p:spPr>
          <a:xfrm>
            <a:off x="6574648" y="3027065"/>
            <a:ext cx="2489325" cy="600164"/>
          </a:xfrm>
          <a:prstGeom prst="rect">
            <a:avLst/>
          </a:prstGeom>
          <a:noFill/>
        </p:spPr>
        <p:txBody>
          <a:bodyPr wrap="square" rtlCol="0" anchor="ctr">
            <a:spAutoFit/>
          </a:bodyPr>
          <a:lstStyle/>
          <a:p>
            <a:r>
              <a:rPr lang="ja-JP" altLang="en-US" sz="1100" dirty="0"/>
              <a:t>クラウド版であれば、場所を問わず必要な時に情報を確認したり</a:t>
            </a:r>
            <a:r>
              <a:rPr lang="ja-JP" altLang="en-US" sz="1100" dirty="0" smtClean="0"/>
              <a:t>、</a:t>
            </a:r>
            <a:endParaRPr lang="en-US" altLang="ja-JP" sz="1100" dirty="0" smtClean="0"/>
          </a:p>
          <a:p>
            <a:r>
              <a:rPr lang="ja-JP" altLang="en-US" sz="1100" dirty="0" smtClean="0"/>
              <a:t>登録</a:t>
            </a:r>
            <a:r>
              <a:rPr lang="ja-JP" altLang="en-US" sz="1100" dirty="0"/>
              <a:t>・更新することができます。</a:t>
            </a:r>
            <a:endParaRPr lang="en-US" altLang="ja-JP" sz="1100" dirty="0"/>
          </a:p>
        </p:txBody>
      </p:sp>
      <p:sp>
        <p:nvSpPr>
          <p:cNvPr id="21" name="四角形吹き出し 20"/>
          <p:cNvSpPr/>
          <p:nvPr/>
        </p:nvSpPr>
        <p:spPr>
          <a:xfrm>
            <a:off x="599440" y="3988426"/>
            <a:ext cx="3406503" cy="322217"/>
          </a:xfrm>
          <a:prstGeom prst="wedgeRectCallout">
            <a:avLst>
              <a:gd name="adj1" fmla="val -5625"/>
              <a:gd name="adj2" fmla="val 79822"/>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具体的</a:t>
            </a:r>
            <a:r>
              <a:rPr lang="ja-JP" altLang="en-US" sz="1600" dirty="0">
                <a:latin typeface="Meiryo UI" panose="020B0604030504040204" pitchFamily="50" charset="-128"/>
                <a:ea typeface="Meiryo UI" panose="020B0604030504040204" pitchFamily="50" charset="-128"/>
              </a:rPr>
              <a:t>に何ができるの？</a:t>
            </a:r>
            <a:endParaRPr kumimoji="1" lang="ja-JP" altLang="en-US" sz="1600" dirty="0">
              <a:latin typeface="Meiryo UI" panose="020B0604030504040204" pitchFamily="50" charset="-128"/>
              <a:ea typeface="Meiryo UI" panose="020B0604030504040204" pitchFamily="50" charset="-128"/>
            </a:endParaRPr>
          </a:p>
        </p:txBody>
      </p:sp>
      <p:sp>
        <p:nvSpPr>
          <p:cNvPr id="26" name="角丸四角形 25"/>
          <p:cNvSpPr/>
          <p:nvPr/>
        </p:nvSpPr>
        <p:spPr>
          <a:xfrm>
            <a:off x="704919" y="4491744"/>
            <a:ext cx="4407081" cy="1884817"/>
          </a:xfrm>
          <a:prstGeom prst="roundRect">
            <a:avLst>
              <a:gd name="adj" fmla="val 8784"/>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n-ea"/>
            </a:endParaRPr>
          </a:p>
        </p:txBody>
      </p:sp>
      <p:sp>
        <p:nvSpPr>
          <p:cNvPr id="27" name="テキスト ボックス 17"/>
          <p:cNvSpPr txBox="1">
            <a:spLocks noChangeArrowheads="1"/>
          </p:cNvSpPr>
          <p:nvPr/>
        </p:nvSpPr>
        <p:spPr bwMode="auto">
          <a:xfrm>
            <a:off x="1132343" y="4568115"/>
            <a:ext cx="107928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b="1" dirty="0">
                <a:solidFill>
                  <a:srgbClr val="2479C2"/>
                </a:solidFill>
                <a:latin typeface="+mn-ea"/>
                <a:ea typeface="+mn-ea"/>
              </a:rPr>
              <a:t>クレーム管理</a:t>
            </a:r>
          </a:p>
        </p:txBody>
      </p:sp>
      <p:pic>
        <p:nvPicPr>
          <p:cNvPr id="28" name="図 2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1428" y="4560182"/>
            <a:ext cx="263594" cy="239329"/>
          </a:xfrm>
          <a:prstGeom prst="rect">
            <a:avLst/>
          </a:prstGeom>
        </p:spPr>
      </p:pic>
      <p:sp>
        <p:nvSpPr>
          <p:cNvPr id="32" name="角丸四角形 31"/>
          <p:cNvSpPr/>
          <p:nvPr/>
        </p:nvSpPr>
        <p:spPr>
          <a:xfrm>
            <a:off x="5288508" y="4502094"/>
            <a:ext cx="4407081" cy="1884817"/>
          </a:xfrm>
          <a:prstGeom prst="roundRect">
            <a:avLst>
              <a:gd name="adj" fmla="val 8784"/>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n-ea"/>
            </a:endParaRPr>
          </a:p>
        </p:txBody>
      </p:sp>
      <p:sp>
        <p:nvSpPr>
          <p:cNvPr id="33" name="テキスト ボックス 17"/>
          <p:cNvSpPr txBox="1">
            <a:spLocks noChangeArrowheads="1"/>
          </p:cNvSpPr>
          <p:nvPr/>
        </p:nvSpPr>
        <p:spPr bwMode="auto">
          <a:xfrm>
            <a:off x="5712516" y="4568115"/>
            <a:ext cx="74892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b="1" dirty="0">
                <a:solidFill>
                  <a:srgbClr val="2479C2"/>
                </a:solidFill>
                <a:latin typeface="+mn-ea"/>
                <a:ea typeface="+mn-ea"/>
              </a:rPr>
              <a:t>顧客台帳</a:t>
            </a:r>
          </a:p>
        </p:txBody>
      </p:sp>
      <p:pic>
        <p:nvPicPr>
          <p:cNvPr id="35" name="図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94713" y="4574524"/>
            <a:ext cx="224987" cy="224987"/>
          </a:xfrm>
          <a:prstGeom prst="rect">
            <a:avLst/>
          </a:prstGeom>
        </p:spPr>
      </p:pic>
      <p:pic>
        <p:nvPicPr>
          <p:cNvPr id="36" name="図 35"/>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360340" y="4836134"/>
            <a:ext cx="1800823" cy="978675"/>
          </a:xfrm>
          <a:prstGeom prst="rect">
            <a:avLst/>
          </a:prstGeom>
        </p:spPr>
      </p:pic>
      <p:sp>
        <p:nvSpPr>
          <p:cNvPr id="38" name="四角形吹き出し 37"/>
          <p:cNvSpPr/>
          <p:nvPr/>
        </p:nvSpPr>
        <p:spPr>
          <a:xfrm>
            <a:off x="7890644" y="4428098"/>
            <a:ext cx="1237398" cy="630519"/>
          </a:xfrm>
          <a:prstGeom prst="wedgeRectCallout">
            <a:avLst>
              <a:gd name="adj1" fmla="val -35745"/>
              <a:gd name="adj2" fmla="val 73844"/>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900" dirty="0">
                <a:latin typeface="+mn-ea"/>
              </a:rPr>
              <a:t>今お持ちの</a:t>
            </a:r>
            <a:r>
              <a:rPr lang="en-US" altLang="ja-JP" sz="900" dirty="0">
                <a:latin typeface="+mn-ea"/>
              </a:rPr>
              <a:t>Excel</a:t>
            </a:r>
            <a:r>
              <a:rPr lang="ja-JP" altLang="en-US" sz="900" dirty="0">
                <a:latin typeface="+mn-ea"/>
              </a:rPr>
              <a:t>ファイルのデータをそのまま読み込み利用できます。</a:t>
            </a:r>
          </a:p>
        </p:txBody>
      </p:sp>
      <p:pic>
        <p:nvPicPr>
          <p:cNvPr id="39" name="図 38"/>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069125" y="5314826"/>
            <a:ext cx="1943940" cy="990675"/>
          </a:xfrm>
          <a:prstGeom prst="rect">
            <a:avLst/>
          </a:prstGeom>
        </p:spPr>
      </p:pic>
      <p:pic>
        <p:nvPicPr>
          <p:cNvPr id="34" name="図 3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45401" y="5132613"/>
            <a:ext cx="2998020" cy="1178157"/>
          </a:xfrm>
          <a:prstGeom prst="rect">
            <a:avLst/>
          </a:prstGeom>
          <a:effectLst/>
        </p:spPr>
      </p:pic>
      <p:sp>
        <p:nvSpPr>
          <p:cNvPr id="43" name="四角形吹き出し 42"/>
          <p:cNvSpPr/>
          <p:nvPr/>
        </p:nvSpPr>
        <p:spPr>
          <a:xfrm>
            <a:off x="3957188" y="4601421"/>
            <a:ext cx="1237398" cy="633265"/>
          </a:xfrm>
          <a:prstGeom prst="wedgeRectCallout">
            <a:avLst>
              <a:gd name="adj1" fmla="val 7262"/>
              <a:gd name="adj2" fmla="val 67473"/>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900" dirty="0">
                <a:latin typeface="+mn-ea"/>
              </a:rPr>
              <a:t>問い合わせ件数を、年月日別にグラフ表示させ、傾向を見ることができます。</a:t>
            </a:r>
          </a:p>
        </p:txBody>
      </p:sp>
      <p:pic>
        <p:nvPicPr>
          <p:cNvPr id="5" name="図 4"/>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061176" y="4952624"/>
            <a:ext cx="1922568" cy="1329231"/>
          </a:xfrm>
          <a:prstGeom prst="rect">
            <a:avLst/>
          </a:prstGeom>
        </p:spPr>
      </p:pic>
      <p:sp>
        <p:nvSpPr>
          <p:cNvPr id="42" name="四角形吹き出し 41"/>
          <p:cNvSpPr/>
          <p:nvPr/>
        </p:nvSpPr>
        <p:spPr>
          <a:xfrm>
            <a:off x="342965" y="5190274"/>
            <a:ext cx="1147507" cy="472687"/>
          </a:xfrm>
          <a:prstGeom prst="wedgeRectCallout">
            <a:avLst>
              <a:gd name="adj1" fmla="val 48747"/>
              <a:gd name="adj2" fmla="val 76483"/>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900" dirty="0">
                <a:latin typeface="+mn-ea"/>
              </a:rPr>
              <a:t>問い合わせ内容や回答状況を簡単に登録できます。</a:t>
            </a:r>
          </a:p>
        </p:txBody>
      </p:sp>
      <p:sp>
        <p:nvSpPr>
          <p:cNvPr id="44" name="屈折矢印 43"/>
          <p:cNvSpPr/>
          <p:nvPr/>
        </p:nvSpPr>
        <p:spPr>
          <a:xfrm flipV="1">
            <a:off x="2885374" y="5058617"/>
            <a:ext cx="504267" cy="469692"/>
          </a:xfrm>
          <a:prstGeom prst="bentUpArrow">
            <a:avLst>
              <a:gd name="adj1" fmla="val 18812"/>
              <a:gd name="adj2" fmla="val 20526"/>
              <a:gd name="adj3" fmla="val 2439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屈折矢印 46"/>
          <p:cNvSpPr/>
          <p:nvPr/>
        </p:nvSpPr>
        <p:spPr>
          <a:xfrm flipV="1">
            <a:off x="6763399" y="5058617"/>
            <a:ext cx="504267" cy="469692"/>
          </a:xfrm>
          <a:prstGeom prst="bentUpArrow">
            <a:avLst>
              <a:gd name="adj1" fmla="val 18812"/>
              <a:gd name="adj2" fmla="val 20526"/>
              <a:gd name="adj3" fmla="val 2439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7" name="図形グループ 36"/>
          <p:cNvGrpSpPr>
            <a:grpSpLocks noChangeAspect="1"/>
          </p:cNvGrpSpPr>
          <p:nvPr/>
        </p:nvGrpSpPr>
        <p:grpSpPr>
          <a:xfrm rot="1279010">
            <a:off x="8874793" y="3002432"/>
            <a:ext cx="511083" cy="895589"/>
            <a:chOff x="8705675" y="5866572"/>
            <a:chExt cx="289512" cy="507322"/>
          </a:xfrm>
        </p:grpSpPr>
        <p:pic>
          <p:nvPicPr>
            <p:cNvPr id="41" name="図 40"/>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5400000">
              <a:off x="8596770" y="5975477"/>
              <a:ext cx="507322" cy="289512"/>
            </a:xfrm>
            <a:prstGeom prst="rect">
              <a:avLst/>
            </a:prstGeom>
          </p:spPr>
        </p:pic>
        <p:pic>
          <p:nvPicPr>
            <p:cNvPr id="48" name="図 47"/>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8760920" y="5959764"/>
              <a:ext cx="180349" cy="319890"/>
            </a:xfrm>
            <a:prstGeom prst="rect">
              <a:avLst/>
            </a:prstGeom>
          </p:spPr>
        </p:pic>
      </p:grpSp>
    </p:spTree>
    <p:extLst>
      <p:ext uri="{BB962C8B-B14F-4D97-AF65-F5344CB8AC3E}">
        <p14:creationId xmlns:p14="http://schemas.microsoft.com/office/powerpoint/2010/main" val="302237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図形グループ 9"/>
          <p:cNvGrpSpPr/>
          <p:nvPr/>
        </p:nvGrpSpPr>
        <p:grpSpPr>
          <a:xfrm>
            <a:off x="287882" y="1720578"/>
            <a:ext cx="2200131" cy="1891979"/>
            <a:chOff x="287882" y="1720578"/>
            <a:chExt cx="2200131" cy="1891979"/>
          </a:xfrm>
        </p:grpSpPr>
        <p:pic>
          <p:nvPicPr>
            <p:cNvPr id="9" name="図 8"/>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87882" y="1721251"/>
              <a:ext cx="2200131" cy="1891306"/>
            </a:xfrm>
            <a:prstGeom prst="rect">
              <a:avLst/>
            </a:prstGeom>
          </p:spPr>
        </p:pic>
        <p:pic>
          <p:nvPicPr>
            <p:cNvPr id="2" name="図 1"/>
            <p:cNvPicPr>
              <a:picLocks noChangeAspect="1"/>
            </p:cNvPicPr>
            <p:nvPr/>
          </p:nvPicPr>
          <p:blipFill rotWithShape="1">
            <a:blip r:embed="rId3" cstate="hqprint">
              <a:extLst>
                <a:ext uri="{28A0092B-C50C-407E-A947-70E740481C1C}">
                  <a14:useLocalDpi xmlns:a14="http://schemas.microsoft.com/office/drawing/2010/main"/>
                </a:ext>
              </a:extLst>
            </a:blip>
            <a:srcRect t="-1" b="-5830"/>
            <a:stretch/>
          </p:blipFill>
          <p:spPr>
            <a:xfrm>
              <a:off x="288091" y="1720578"/>
              <a:ext cx="1464509" cy="45719"/>
            </a:xfrm>
            <a:prstGeom prst="rect">
              <a:avLst/>
            </a:prstGeom>
          </p:spPr>
        </p:pic>
      </p:grpSp>
      <p:sp>
        <p:nvSpPr>
          <p:cNvPr id="3" name="角丸四角形 2"/>
          <p:cNvSpPr/>
          <p:nvPr/>
        </p:nvSpPr>
        <p:spPr>
          <a:xfrm>
            <a:off x="334431" y="226807"/>
            <a:ext cx="3427672"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未読通知一覧画面</a:t>
            </a:r>
          </a:p>
        </p:txBody>
      </p:sp>
      <p:sp>
        <p:nvSpPr>
          <p:cNvPr id="4" name="角丸四角形 3"/>
          <p:cNvSpPr/>
          <p:nvPr/>
        </p:nvSpPr>
        <p:spPr>
          <a:xfrm>
            <a:off x="5144558" y="226806"/>
            <a:ext cx="2855746"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000" b="1" dirty="0">
                <a:solidFill>
                  <a:schemeClr val="tx2">
                    <a:lumMod val="50000"/>
                  </a:schemeClr>
                </a:solidFill>
              </a:rPr>
              <a:t>メンション機能</a:t>
            </a:r>
            <a:endParaRPr kumimoji="1" lang="ja-JP" altLang="en-US" sz="2000" b="1" dirty="0">
              <a:solidFill>
                <a:schemeClr val="tx2">
                  <a:lumMod val="50000"/>
                </a:schemeClr>
              </a:solidFill>
            </a:endParaRPr>
          </a:p>
        </p:txBody>
      </p:sp>
      <p:sp>
        <p:nvSpPr>
          <p:cNvPr id="5" name="角丸四角形 4"/>
          <p:cNvSpPr/>
          <p:nvPr/>
        </p:nvSpPr>
        <p:spPr>
          <a:xfrm>
            <a:off x="5147732" y="3575462"/>
            <a:ext cx="2852572"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リアクション機能</a:t>
            </a:r>
          </a:p>
        </p:txBody>
      </p:sp>
      <p:cxnSp>
        <p:nvCxnSpPr>
          <p:cNvPr id="7" name="直線コネクタ 6"/>
          <p:cNvCxnSpPr/>
          <p:nvPr/>
        </p:nvCxnSpPr>
        <p:spPr>
          <a:xfrm>
            <a:off x="4953000" y="226806"/>
            <a:ext cx="0" cy="6391708"/>
          </a:xfrm>
          <a:prstGeom prst="line">
            <a:avLst/>
          </a:prstGeom>
        </p:spPr>
        <p:style>
          <a:lnRef idx="2">
            <a:schemeClr val="accent5"/>
          </a:lnRef>
          <a:fillRef idx="0">
            <a:schemeClr val="accent5"/>
          </a:fillRef>
          <a:effectRef idx="1">
            <a:schemeClr val="accent5"/>
          </a:effectRef>
          <a:fontRef idx="minor">
            <a:schemeClr val="tx1"/>
          </a:fontRef>
        </p:style>
      </p:cxnSp>
      <p:sp>
        <p:nvSpPr>
          <p:cNvPr id="11" name="スライド番号プレースホルダー 10"/>
          <p:cNvSpPr>
            <a:spLocks noGrp="1"/>
          </p:cNvSpPr>
          <p:nvPr>
            <p:ph type="sldNum" sz="quarter" idx="10"/>
          </p:nvPr>
        </p:nvSpPr>
        <p:spPr/>
        <p:txBody>
          <a:bodyPr/>
          <a:lstStyle/>
          <a:p>
            <a:fld id="{0FEDF257-E9DE-47AD-A871-A7339627178B}" type="slidenum">
              <a:rPr lang="ja-JP" altLang="en-US" smtClean="0"/>
              <a:pPr/>
              <a:t>7</a:t>
            </a:fld>
            <a:endParaRPr lang="ja-JP" altLang="en-US"/>
          </a:p>
        </p:txBody>
      </p:sp>
      <p:pic>
        <p:nvPicPr>
          <p:cNvPr id="14" name="図 13"/>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571750" y="226806"/>
            <a:ext cx="563336" cy="563336"/>
          </a:xfrm>
          <a:prstGeom prst="rect">
            <a:avLst/>
          </a:prstGeom>
        </p:spPr>
      </p:pic>
      <p:sp>
        <p:nvSpPr>
          <p:cNvPr id="8" name="Text Box 22"/>
          <p:cNvSpPr txBox="1">
            <a:spLocks noChangeArrowheads="1"/>
          </p:cNvSpPr>
          <p:nvPr/>
        </p:nvSpPr>
        <p:spPr bwMode="auto">
          <a:xfrm>
            <a:off x="212635" y="1040480"/>
            <a:ext cx="452893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b="1" dirty="0">
                <a:latin typeface="+mn-ea"/>
                <a:ea typeface="+mn-ea"/>
              </a:rPr>
              <a:t>未読一覧画面で、通知の既読処理や</a:t>
            </a:r>
            <a:endParaRPr lang="en-US" altLang="ja-JP" sz="2000" b="1" dirty="0">
              <a:latin typeface="+mn-ea"/>
              <a:ea typeface="+mn-ea"/>
            </a:endParaRPr>
          </a:p>
          <a:p>
            <a:r>
              <a:rPr lang="ja-JP" altLang="en-US" sz="2000" b="1" dirty="0">
                <a:latin typeface="+mn-ea"/>
                <a:ea typeface="+mn-ea"/>
              </a:rPr>
              <a:t>コメントの書き込みなどができます。</a:t>
            </a:r>
            <a:endParaRPr lang="en-US" altLang="ja-JP" sz="2000" b="1" dirty="0">
              <a:latin typeface="+mn-ea"/>
              <a:ea typeface="+mn-ea"/>
            </a:endParaRPr>
          </a:p>
        </p:txBody>
      </p:sp>
      <p:sp>
        <p:nvSpPr>
          <p:cNvPr id="12" name="円/楕円 11"/>
          <p:cNvSpPr/>
          <p:nvPr/>
        </p:nvSpPr>
        <p:spPr bwMode="auto">
          <a:xfrm>
            <a:off x="1693517" y="3101612"/>
            <a:ext cx="542718" cy="173747"/>
          </a:xfrm>
          <a:prstGeom prst="ellipse">
            <a:avLst/>
          </a:prstGeom>
          <a:blipFill>
            <a:blip r:embed="rId5"/>
            <a:stretch>
              <a:fillRect/>
            </a:stretch>
          </a:blipFill>
          <a:ln w="28575">
            <a:solidFill>
              <a:srgbClr val="F79646"/>
            </a:solid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endParaRPr>
          </a:p>
        </p:txBody>
      </p:sp>
      <p:grpSp>
        <p:nvGrpSpPr>
          <p:cNvPr id="6" name="グループ化 5"/>
          <p:cNvGrpSpPr/>
          <p:nvPr/>
        </p:nvGrpSpPr>
        <p:grpSpPr>
          <a:xfrm>
            <a:off x="943546" y="3214811"/>
            <a:ext cx="3798019" cy="3324101"/>
            <a:chOff x="4513943" y="1863178"/>
            <a:chExt cx="5230583" cy="4577910"/>
          </a:xfrm>
        </p:grpSpPr>
        <p:pic>
          <p:nvPicPr>
            <p:cNvPr id="13" name="図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3943" y="1956253"/>
              <a:ext cx="5230583" cy="4484835"/>
            </a:xfrm>
            <a:prstGeom prst="rect">
              <a:avLst/>
            </a:prstGeom>
            <a:ln w="3175">
              <a:solidFill>
                <a:schemeClr val="bg1">
                  <a:lumMod val="50000"/>
                </a:schemeClr>
              </a:solidFill>
            </a:ln>
          </p:spPr>
        </p:pic>
        <p:sp>
          <p:nvSpPr>
            <p:cNvPr id="15" name="正方形/長方形 14"/>
            <p:cNvSpPr/>
            <p:nvPr/>
          </p:nvSpPr>
          <p:spPr>
            <a:xfrm>
              <a:off x="5455622" y="2482973"/>
              <a:ext cx="4288904" cy="3958115"/>
            </a:xfrm>
            <a:prstGeom prst="rect">
              <a:avLst/>
            </a:prstGeom>
            <a:noFill/>
            <a:ln w="38100">
              <a:solidFill>
                <a:srgbClr val="F7964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tLang="ja-JP" dirty="0">
                <a:latin typeface="+mn-ea"/>
              </a:endParaRPr>
            </a:p>
            <a:p>
              <a:pPr algn="ctr">
                <a:defRPr/>
              </a:pPr>
              <a:endParaRPr lang="ja-JP" altLang="en-US" dirty="0">
                <a:latin typeface="+mn-ea"/>
              </a:endParaRPr>
            </a:p>
          </p:txBody>
        </p:sp>
        <p:sp>
          <p:nvSpPr>
            <p:cNvPr id="16" name="円/楕円 15"/>
            <p:cNvSpPr/>
            <p:nvPr/>
          </p:nvSpPr>
          <p:spPr bwMode="auto">
            <a:xfrm>
              <a:off x="7836900" y="1863178"/>
              <a:ext cx="426720" cy="289521"/>
            </a:xfrm>
            <a:prstGeom prst="ellipse">
              <a:avLst/>
            </a:prstGeom>
            <a:blipFill>
              <a:blip r:embed="rId7"/>
              <a:stretch>
                <a:fillRect/>
              </a:stretch>
            </a:blipFill>
            <a:ln w="28575">
              <a:solidFill>
                <a:srgbClr val="F79646"/>
              </a:solid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endParaRPr>
            </a:p>
          </p:txBody>
        </p:sp>
        <p:sp>
          <p:nvSpPr>
            <p:cNvPr id="17" name="下矢印 16"/>
            <p:cNvSpPr/>
            <p:nvPr/>
          </p:nvSpPr>
          <p:spPr bwMode="auto">
            <a:xfrm>
              <a:off x="7849929" y="2165816"/>
              <a:ext cx="400661" cy="317157"/>
            </a:xfrm>
            <a:prstGeom prst="downArrow">
              <a:avLst/>
            </a:prstGeom>
            <a:solidFill>
              <a:srgbClr val="F79646"/>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endParaRPr>
            </a:p>
          </p:txBody>
        </p:sp>
      </p:grpSp>
      <p:sp>
        <p:nvSpPr>
          <p:cNvPr id="18" name="四角形吹き出し 17"/>
          <p:cNvSpPr/>
          <p:nvPr/>
        </p:nvSpPr>
        <p:spPr>
          <a:xfrm>
            <a:off x="2432249" y="4734092"/>
            <a:ext cx="2415033" cy="929581"/>
          </a:xfrm>
          <a:prstGeom prst="wedgeRectCallout">
            <a:avLst>
              <a:gd name="adj1" fmla="val 3146"/>
              <a:gd name="adj2" fmla="val 78165"/>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latin typeface="+mn-ea"/>
              </a:rPr>
              <a:t>それぞれの機能のページに画面を移動させる必要がないので、通知を溜めてしまっても楽に処理することができます。</a:t>
            </a:r>
          </a:p>
        </p:txBody>
      </p:sp>
      <p:sp>
        <p:nvSpPr>
          <p:cNvPr id="19" name="下矢印 18"/>
          <p:cNvSpPr/>
          <p:nvPr/>
        </p:nvSpPr>
        <p:spPr bwMode="auto">
          <a:xfrm>
            <a:off x="1797726" y="3284158"/>
            <a:ext cx="350233" cy="632923"/>
          </a:xfrm>
          <a:prstGeom prst="downArrow">
            <a:avLst/>
          </a:prstGeom>
          <a:solidFill>
            <a:srgbClr val="F79646"/>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endParaRPr>
          </a:p>
        </p:txBody>
      </p:sp>
      <p:sp>
        <p:nvSpPr>
          <p:cNvPr id="20" name="四角形吹き出し 19"/>
          <p:cNvSpPr/>
          <p:nvPr/>
        </p:nvSpPr>
        <p:spPr>
          <a:xfrm>
            <a:off x="1950908" y="2760865"/>
            <a:ext cx="836973" cy="269304"/>
          </a:xfrm>
          <a:prstGeom prst="wedgeRectCallout">
            <a:avLst>
              <a:gd name="adj1" fmla="val -25583"/>
              <a:gd name="adj2" fmla="val 83243"/>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t>トップページから</a:t>
            </a:r>
          </a:p>
        </p:txBody>
      </p:sp>
      <p:sp>
        <p:nvSpPr>
          <p:cNvPr id="21" name="四角形吹き出し 20"/>
          <p:cNvSpPr/>
          <p:nvPr/>
        </p:nvSpPr>
        <p:spPr>
          <a:xfrm>
            <a:off x="3417292" y="2829935"/>
            <a:ext cx="984062" cy="269304"/>
          </a:xfrm>
          <a:prstGeom prst="wedgeRectCallout">
            <a:avLst>
              <a:gd name="adj1" fmla="val -25583"/>
              <a:gd name="adj2" fmla="val 83243"/>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t>バナーアイコンから</a:t>
            </a:r>
          </a:p>
        </p:txBody>
      </p:sp>
      <p:pic>
        <p:nvPicPr>
          <p:cNvPr id="24" name="図 2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164436" y="4309948"/>
            <a:ext cx="3423980" cy="2022265"/>
          </a:xfrm>
          <a:prstGeom prst="rect">
            <a:avLst/>
          </a:prstGeom>
          <a:ln>
            <a:solidFill>
              <a:schemeClr val="tx1">
                <a:lumMod val="50000"/>
                <a:lumOff val="50000"/>
              </a:schemeClr>
            </a:solidFill>
          </a:ln>
        </p:spPr>
      </p:pic>
      <p:sp>
        <p:nvSpPr>
          <p:cNvPr id="25" name="四角形吹き出し 24"/>
          <p:cNvSpPr/>
          <p:nvPr/>
        </p:nvSpPr>
        <p:spPr>
          <a:xfrm>
            <a:off x="7334936" y="5119540"/>
            <a:ext cx="2415033" cy="929581"/>
          </a:xfrm>
          <a:prstGeom prst="wedgeRectCallout">
            <a:avLst>
              <a:gd name="adj1" fmla="val -83280"/>
              <a:gd name="adj2" fmla="val 45020"/>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latin typeface="+mn-ea"/>
              </a:rPr>
              <a:t>他のユーザーが書いたコメントに対し、意思表示できます。</a:t>
            </a:r>
            <a:endParaRPr lang="en-US" altLang="ja-JP" sz="1200" dirty="0">
              <a:latin typeface="+mn-ea"/>
            </a:endParaRPr>
          </a:p>
          <a:p>
            <a:r>
              <a:rPr lang="ja-JP" altLang="en-US" sz="1200" dirty="0">
                <a:latin typeface="+mn-ea"/>
              </a:rPr>
              <a:t>表現は「いいね！」「見ました」など自由に変更できます。</a:t>
            </a:r>
          </a:p>
        </p:txBody>
      </p:sp>
      <p:pic>
        <p:nvPicPr>
          <p:cNvPr id="26" name="図 2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164436" y="979837"/>
            <a:ext cx="3246529" cy="2341312"/>
          </a:xfrm>
          <a:prstGeom prst="rect">
            <a:avLst/>
          </a:prstGeom>
          <a:ln>
            <a:solidFill>
              <a:schemeClr val="tx1">
                <a:lumMod val="50000"/>
                <a:lumOff val="50000"/>
              </a:schemeClr>
            </a:solidFill>
          </a:ln>
        </p:spPr>
      </p:pic>
      <p:sp>
        <p:nvSpPr>
          <p:cNvPr id="27" name="四角形吹き出し 26"/>
          <p:cNvSpPr/>
          <p:nvPr/>
        </p:nvSpPr>
        <p:spPr>
          <a:xfrm>
            <a:off x="6325544" y="1338719"/>
            <a:ext cx="2091006" cy="320999"/>
          </a:xfrm>
          <a:prstGeom prst="wedgeRectCallout">
            <a:avLst>
              <a:gd name="adj1" fmla="val -68099"/>
              <a:gd name="adj2" fmla="val 90753"/>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latin typeface="+mn-ea"/>
              </a:rPr>
              <a:t>宛先を候補から選択します。</a:t>
            </a:r>
          </a:p>
        </p:txBody>
      </p:sp>
      <p:pic>
        <p:nvPicPr>
          <p:cNvPr id="29" name="図 28"/>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899938" y="2263804"/>
            <a:ext cx="2734288" cy="1170758"/>
          </a:xfrm>
          <a:prstGeom prst="rect">
            <a:avLst/>
          </a:prstGeom>
          <a:ln>
            <a:solidFill>
              <a:schemeClr val="tx1">
                <a:lumMod val="50000"/>
                <a:lumOff val="50000"/>
              </a:schemeClr>
            </a:solidFill>
          </a:ln>
        </p:spPr>
      </p:pic>
      <p:sp>
        <p:nvSpPr>
          <p:cNvPr id="30" name="四角形吹き出し 29"/>
          <p:cNvSpPr/>
          <p:nvPr/>
        </p:nvSpPr>
        <p:spPr>
          <a:xfrm>
            <a:off x="8249477" y="1968636"/>
            <a:ext cx="1504509" cy="468831"/>
          </a:xfrm>
          <a:prstGeom prst="wedgeRectCallout">
            <a:avLst>
              <a:gd name="adj1" fmla="val -40353"/>
              <a:gd name="adj2" fmla="val 114073"/>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latin typeface="+mn-ea"/>
              </a:rPr>
              <a:t>最新情報に通知されます。</a:t>
            </a:r>
          </a:p>
        </p:txBody>
      </p:sp>
      <p:cxnSp>
        <p:nvCxnSpPr>
          <p:cNvPr id="32" name="直線コネクタ 31"/>
          <p:cNvCxnSpPr/>
          <p:nvPr/>
        </p:nvCxnSpPr>
        <p:spPr>
          <a:xfrm>
            <a:off x="7126357" y="2959749"/>
            <a:ext cx="1630017"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5144558" y="1639840"/>
            <a:ext cx="749347" cy="255921"/>
          </a:xfrm>
          <a:prstGeom prst="rect">
            <a:avLst/>
          </a:prstGeom>
          <a:noFill/>
          <a:ln w="28575">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115153" y="227505"/>
            <a:ext cx="723663" cy="584775"/>
          </a:xfrm>
          <a:prstGeom prst="rect">
            <a:avLst/>
          </a:prstGeom>
          <a:noFill/>
        </p:spPr>
        <p:txBody>
          <a:bodyPr wrap="square" rtlCol="0">
            <a:spAutoFit/>
          </a:bodyPr>
          <a:lstStyle/>
          <a:p>
            <a:r>
              <a:rPr kumimoji="1" lang="ja-JP" altLang="en-US" sz="3200" b="1" dirty="0">
                <a:solidFill>
                  <a:srgbClr val="0070C0"/>
                </a:solidFill>
              </a:rPr>
              <a:t>＠</a:t>
            </a:r>
          </a:p>
        </p:txBody>
      </p:sp>
      <p:sp>
        <p:nvSpPr>
          <p:cNvPr id="35" name="テキスト ボックス 34"/>
          <p:cNvSpPr txBox="1"/>
          <p:nvPr/>
        </p:nvSpPr>
        <p:spPr>
          <a:xfrm>
            <a:off x="8000304" y="264310"/>
            <a:ext cx="1785775" cy="523220"/>
          </a:xfrm>
          <a:prstGeom prst="rect">
            <a:avLst/>
          </a:prstGeom>
          <a:noFill/>
        </p:spPr>
        <p:txBody>
          <a:bodyPr wrap="square" rtlCol="0">
            <a:spAutoFit/>
          </a:bodyPr>
          <a:lstStyle/>
          <a:p>
            <a:r>
              <a:rPr kumimoji="1" lang="ja-JP" altLang="en-US" sz="1400" i="1" dirty="0" smtClean="0"/>
              <a:t>宛先</a:t>
            </a:r>
            <a:r>
              <a:rPr kumimoji="1" lang="ja-JP" altLang="en-US" sz="1400" i="1" dirty="0"/>
              <a:t>を</a:t>
            </a:r>
            <a:r>
              <a:rPr kumimoji="1" lang="ja-JP" altLang="en-US" sz="1400" i="1" dirty="0" smtClean="0"/>
              <a:t>指定した</a:t>
            </a:r>
            <a:endParaRPr kumimoji="1" lang="en-US" altLang="ja-JP" sz="1400" i="1" dirty="0" smtClean="0"/>
          </a:p>
          <a:p>
            <a:r>
              <a:rPr kumimoji="1" lang="ja-JP" altLang="en-US" sz="1400" i="1" dirty="0" smtClean="0"/>
              <a:t>コメントができます</a:t>
            </a:r>
            <a:r>
              <a:rPr kumimoji="1" lang="ja-JP" altLang="en-US" sz="1400" i="1" dirty="0"/>
              <a:t>。</a:t>
            </a:r>
          </a:p>
        </p:txBody>
      </p:sp>
      <p:pic>
        <p:nvPicPr>
          <p:cNvPr id="36" name="図 35"/>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334936" y="3657694"/>
            <a:ext cx="383485" cy="383485"/>
          </a:xfrm>
          <a:prstGeom prst="rect">
            <a:avLst/>
          </a:prstGeom>
        </p:spPr>
      </p:pic>
      <p:sp>
        <p:nvSpPr>
          <p:cNvPr id="37" name="テキスト ボックス 36"/>
          <p:cNvSpPr txBox="1"/>
          <p:nvPr/>
        </p:nvSpPr>
        <p:spPr>
          <a:xfrm>
            <a:off x="7540152" y="3585604"/>
            <a:ext cx="432558" cy="369332"/>
          </a:xfrm>
          <a:prstGeom prst="rect">
            <a:avLst/>
          </a:prstGeom>
          <a:noFill/>
        </p:spPr>
        <p:txBody>
          <a:bodyPr wrap="square" rtlCol="0">
            <a:spAutoFit/>
          </a:bodyPr>
          <a:lstStyle/>
          <a:p>
            <a:r>
              <a:rPr kumimoji="1" lang="ja-JP" altLang="en-US" sz="1800" b="1" dirty="0">
                <a:solidFill>
                  <a:srgbClr val="FF0000"/>
                </a:solidFill>
              </a:rPr>
              <a:t>！</a:t>
            </a:r>
          </a:p>
        </p:txBody>
      </p:sp>
      <p:sp>
        <p:nvSpPr>
          <p:cNvPr id="38" name="正方形/長方形 37"/>
          <p:cNvSpPr/>
          <p:nvPr/>
        </p:nvSpPr>
        <p:spPr>
          <a:xfrm>
            <a:off x="5313090" y="5557284"/>
            <a:ext cx="1107588" cy="595038"/>
          </a:xfrm>
          <a:prstGeom prst="rect">
            <a:avLst/>
          </a:prstGeom>
          <a:noFill/>
          <a:ln w="28575">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rotWithShape="1">
          <a:blip r:embed="rId12" cstate="hqprint">
            <a:extLst>
              <a:ext uri="{28A0092B-C50C-407E-A947-70E740481C1C}">
                <a14:useLocalDpi xmlns:a14="http://schemas.microsoft.com/office/drawing/2010/main"/>
              </a:ext>
            </a:extLst>
          </a:blip>
          <a:srcRect t="-1" b="-63176"/>
          <a:stretch/>
        </p:blipFill>
        <p:spPr>
          <a:xfrm>
            <a:off x="935722" y="3281400"/>
            <a:ext cx="2269899" cy="144000"/>
          </a:xfrm>
          <a:prstGeom prst="rect">
            <a:avLst/>
          </a:prstGeom>
        </p:spPr>
      </p:pic>
    </p:spTree>
    <p:extLst>
      <p:ext uri="{BB962C8B-B14F-4D97-AF65-F5344CB8AC3E}">
        <p14:creationId xmlns:p14="http://schemas.microsoft.com/office/powerpoint/2010/main" val="344482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00074" y="5174432"/>
            <a:ext cx="1735582" cy="1479584"/>
          </a:xfrm>
          <a:prstGeom prst="rect">
            <a:avLst/>
          </a:prstGeom>
        </p:spPr>
      </p:pic>
      <p:sp>
        <p:nvSpPr>
          <p:cNvPr id="3" name="角丸四角形 2"/>
          <p:cNvSpPr/>
          <p:nvPr/>
        </p:nvSpPr>
        <p:spPr>
          <a:xfrm>
            <a:off x="334430" y="226807"/>
            <a:ext cx="3185143"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000" b="1" dirty="0">
                <a:solidFill>
                  <a:schemeClr val="tx2">
                    <a:lumMod val="50000"/>
                  </a:schemeClr>
                </a:solidFill>
              </a:rPr>
              <a:t>スマートフォン画面</a:t>
            </a:r>
            <a:endParaRPr kumimoji="1" lang="ja-JP" altLang="en-US" sz="2000" b="1" dirty="0">
              <a:solidFill>
                <a:schemeClr val="tx2">
                  <a:lumMod val="50000"/>
                </a:schemeClr>
              </a:solidFill>
            </a:endParaRPr>
          </a:p>
        </p:txBody>
      </p:sp>
      <p:sp>
        <p:nvSpPr>
          <p:cNvPr id="5" name="角丸四角形 4"/>
          <p:cNvSpPr/>
          <p:nvPr/>
        </p:nvSpPr>
        <p:spPr>
          <a:xfrm>
            <a:off x="334430" y="3722897"/>
            <a:ext cx="3427672" cy="56567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000" b="1" dirty="0">
                <a:solidFill>
                  <a:schemeClr val="tx2">
                    <a:lumMod val="50000"/>
                  </a:schemeClr>
                </a:solidFill>
              </a:rPr>
              <a:t>タッチデバイス用画面</a:t>
            </a:r>
          </a:p>
        </p:txBody>
      </p:sp>
      <p:pic>
        <p:nvPicPr>
          <p:cNvPr id="2" name="図 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779734" y="215481"/>
            <a:ext cx="580753" cy="580753"/>
          </a:xfrm>
          <a:prstGeom prst="rect">
            <a:avLst/>
          </a:prstGeom>
        </p:spPr>
      </p:pic>
      <p:pic>
        <p:nvPicPr>
          <p:cNvPr id="10" name="図 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070111" y="3722897"/>
            <a:ext cx="449463" cy="572044"/>
          </a:xfrm>
          <a:prstGeom prst="rect">
            <a:avLst/>
          </a:prstGeom>
        </p:spPr>
      </p:pic>
      <p:pic>
        <p:nvPicPr>
          <p:cNvPr id="9" name="図 8"/>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113656" y="3774402"/>
            <a:ext cx="357187" cy="476250"/>
          </a:xfrm>
          <a:prstGeom prst="rect">
            <a:avLst/>
          </a:prstGeom>
        </p:spPr>
      </p:pic>
      <p:sp>
        <p:nvSpPr>
          <p:cNvPr id="11" name="スライド番号プレースホルダー 10"/>
          <p:cNvSpPr>
            <a:spLocks noGrp="1"/>
          </p:cNvSpPr>
          <p:nvPr>
            <p:ph type="sldNum" sz="quarter" idx="10"/>
          </p:nvPr>
        </p:nvSpPr>
        <p:spPr/>
        <p:txBody>
          <a:bodyPr/>
          <a:lstStyle/>
          <a:p>
            <a:fld id="{0FEDF257-E9DE-47AD-A871-A7339627178B}" type="slidenum">
              <a:rPr lang="ja-JP" altLang="en-US" smtClean="0"/>
              <a:pPr/>
              <a:t>8</a:t>
            </a:fld>
            <a:endParaRPr lang="ja-JP" altLang="en-US"/>
          </a:p>
        </p:txBody>
      </p:sp>
      <p:sp>
        <p:nvSpPr>
          <p:cNvPr id="12" name="テキスト ボックス 11"/>
          <p:cNvSpPr txBox="1"/>
          <p:nvPr/>
        </p:nvSpPr>
        <p:spPr>
          <a:xfrm>
            <a:off x="212634" y="982463"/>
            <a:ext cx="5494015" cy="1600438"/>
          </a:xfrm>
          <a:prstGeom prst="rect">
            <a:avLst/>
          </a:prstGeom>
          <a:noFill/>
        </p:spPr>
        <p:txBody>
          <a:bodyPr wrap="square" rtlCol="0">
            <a:spAutoFit/>
          </a:bodyPr>
          <a:lstStyle/>
          <a:p>
            <a:r>
              <a:rPr lang="ja-JP" altLang="en-US" sz="1400" dirty="0" smtClean="0"/>
              <a:t>スマートフォンの</a:t>
            </a:r>
            <a:r>
              <a:rPr lang="ja-JP" altLang="en-US" sz="1400" dirty="0"/>
              <a:t>ブラウザー専用画面です。</a:t>
            </a:r>
            <a:endParaRPr lang="en-US" altLang="ja-JP" sz="1400" dirty="0"/>
          </a:p>
          <a:p>
            <a:r>
              <a:rPr lang="ja-JP" altLang="en-US" sz="1400" dirty="0"/>
              <a:t>ブラウザーから「サイボウズ </a:t>
            </a:r>
            <a:r>
              <a:rPr lang="en-US" altLang="ja-JP" sz="1400" dirty="0"/>
              <a:t>Office</a:t>
            </a:r>
            <a:r>
              <a:rPr lang="ja-JP" altLang="en-US" sz="1400" dirty="0"/>
              <a:t>」にアクセスした場合、スマートフォン用画面に切り替えて利用できます。</a:t>
            </a:r>
            <a:endParaRPr lang="en-US" altLang="ja-JP" sz="1400" dirty="0"/>
          </a:p>
          <a:p>
            <a:endParaRPr lang="en-US" altLang="ja-JP" sz="1400" dirty="0"/>
          </a:p>
          <a:p>
            <a:r>
              <a:rPr kumimoji="1" lang="ja-JP" altLang="en-US" sz="1400" dirty="0"/>
              <a:t>■対応機能</a:t>
            </a:r>
            <a:endParaRPr kumimoji="1" lang="en-US" altLang="ja-JP" sz="1400" dirty="0"/>
          </a:p>
          <a:p>
            <a:r>
              <a:rPr lang="ja-JP" altLang="en-US" sz="1400" dirty="0" smtClean="0"/>
              <a:t>スケジュール </a:t>
            </a:r>
            <a:r>
              <a:rPr lang="en-US" altLang="ja-JP" sz="1400" dirty="0"/>
              <a:t>/ </a:t>
            </a:r>
            <a:r>
              <a:rPr lang="ja-JP" altLang="en-US" sz="1400" dirty="0"/>
              <a:t>メッセージ </a:t>
            </a:r>
            <a:r>
              <a:rPr lang="en-US" altLang="ja-JP" sz="1400" dirty="0"/>
              <a:t>/ </a:t>
            </a:r>
            <a:r>
              <a:rPr lang="ja-JP" altLang="en-US" sz="1400" dirty="0"/>
              <a:t>掲示板 </a:t>
            </a:r>
            <a:r>
              <a:rPr lang="en-US" altLang="ja-JP" sz="1400" dirty="0"/>
              <a:t>/ </a:t>
            </a:r>
            <a:r>
              <a:rPr lang="ja-JP" altLang="en-US" sz="1400" dirty="0"/>
              <a:t>ワークフロー </a:t>
            </a:r>
            <a:r>
              <a:rPr lang="en-US" altLang="ja-JP" sz="1400" dirty="0"/>
              <a:t>/ Web</a:t>
            </a:r>
            <a:r>
              <a:rPr lang="ja-JP" altLang="en-US" sz="1400" dirty="0"/>
              <a:t>メール</a:t>
            </a:r>
            <a:endParaRPr lang="en-US" altLang="ja-JP" sz="1400" dirty="0"/>
          </a:p>
          <a:p>
            <a:endParaRPr kumimoji="1" lang="en-US" altLang="ja-JP" sz="1400" dirty="0"/>
          </a:p>
        </p:txBody>
      </p:sp>
      <p:sp>
        <p:nvSpPr>
          <p:cNvPr id="13" name="テキスト ボックス 17"/>
          <p:cNvSpPr txBox="1">
            <a:spLocks noChangeArrowheads="1"/>
          </p:cNvSpPr>
          <p:nvPr/>
        </p:nvSpPr>
        <p:spPr bwMode="auto">
          <a:xfrm>
            <a:off x="212635" y="2996294"/>
            <a:ext cx="84963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パッケージ版で「スマートフォン画面」をご利用になる場合は</a:t>
            </a:r>
            <a:r>
              <a:rPr lang="ja-JP" altLang="en-US" sz="800" dirty="0" smtClean="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サイボウズ </a:t>
            </a:r>
            <a:r>
              <a:rPr lang="en-US" altLang="ja-JP" sz="800" dirty="0">
                <a:latin typeface="メイリオ" panose="020B0604030504040204" pitchFamily="50" charset="-128"/>
                <a:ea typeface="メイリオ" panose="020B0604030504040204" pitchFamily="50" charset="-128"/>
              </a:rPr>
              <a:t>Office 10 </a:t>
            </a:r>
            <a:r>
              <a:rPr lang="ja-JP" altLang="en-US" sz="800" dirty="0">
                <a:latin typeface="メイリオ" panose="020B0604030504040204" pitchFamily="50" charset="-128"/>
                <a:ea typeface="メイリオ" panose="020B0604030504040204" pitchFamily="50" charset="-128"/>
              </a:rPr>
              <a:t>サービスライセンス」のご購入が必要です。</a:t>
            </a:r>
            <a:endParaRPr lang="en-US" altLang="ja-JP" sz="800" dirty="0">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5400000">
            <a:off x="6571791" y="935995"/>
            <a:ext cx="2213121" cy="1262955"/>
          </a:xfrm>
          <a:prstGeom prst="rect">
            <a:avLst/>
          </a:prstGeom>
        </p:spPr>
      </p:pic>
      <p:pic>
        <p:nvPicPr>
          <p:cNvPr id="15" name="図 14"/>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299553" y="865296"/>
            <a:ext cx="760421" cy="1382129"/>
          </a:xfrm>
          <a:prstGeom prst="rect">
            <a:avLst/>
          </a:prstGeom>
        </p:spPr>
      </p:pic>
      <p:pic>
        <p:nvPicPr>
          <p:cNvPr id="16" name="図 15"/>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5400000">
            <a:off x="7495414" y="951315"/>
            <a:ext cx="2213120" cy="1262955"/>
          </a:xfrm>
          <a:prstGeom prst="rect">
            <a:avLst/>
          </a:prstGeom>
        </p:spPr>
      </p:pic>
      <p:sp>
        <p:nvSpPr>
          <p:cNvPr id="19" name="テキスト ボックス 17"/>
          <p:cNvSpPr txBox="1">
            <a:spLocks noChangeArrowheads="1"/>
          </p:cNvSpPr>
          <p:nvPr/>
        </p:nvSpPr>
        <p:spPr bwMode="auto">
          <a:xfrm>
            <a:off x="5809320" y="2544156"/>
            <a:ext cx="162222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ワークフロー処理画面</a:t>
            </a:r>
            <a:endParaRPr lang="en-US" altLang="ja-JP" sz="800" dirty="0">
              <a:latin typeface="メイリオ" panose="020B0604030504040204" pitchFamily="50" charset="-128"/>
              <a:ea typeface="メイリオ" panose="020B0604030504040204" pitchFamily="50" charset="-128"/>
            </a:endParaRPr>
          </a:p>
        </p:txBody>
      </p:sp>
      <p:sp>
        <p:nvSpPr>
          <p:cNvPr id="20" name="テキスト ボックス 17"/>
          <p:cNvSpPr txBox="1">
            <a:spLocks noChangeArrowheads="1"/>
          </p:cNvSpPr>
          <p:nvPr/>
        </p:nvSpPr>
        <p:spPr bwMode="auto">
          <a:xfrm>
            <a:off x="7179876" y="2544156"/>
            <a:ext cx="112995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機能一覧画面</a:t>
            </a:r>
            <a:endParaRPr lang="en-US" altLang="ja-JP" sz="800" dirty="0">
              <a:latin typeface="メイリオ" panose="020B0604030504040204" pitchFamily="50" charset="-128"/>
              <a:ea typeface="メイリオ" panose="020B0604030504040204" pitchFamily="50" charset="-128"/>
            </a:endParaRPr>
          </a:p>
        </p:txBody>
      </p:sp>
      <p:sp>
        <p:nvSpPr>
          <p:cNvPr id="21" name="テキスト ボックス 17"/>
          <p:cNvSpPr txBox="1">
            <a:spLocks noChangeArrowheads="1"/>
          </p:cNvSpPr>
          <p:nvPr/>
        </p:nvSpPr>
        <p:spPr bwMode="auto">
          <a:xfrm>
            <a:off x="8147542" y="2544156"/>
            <a:ext cx="157587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スケジュール（日）画面</a:t>
            </a:r>
            <a:endParaRPr lang="en-US" altLang="ja-JP" sz="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34431" y="4568244"/>
            <a:ext cx="3621343" cy="954107"/>
          </a:xfrm>
          <a:prstGeom prst="rect">
            <a:avLst/>
          </a:prstGeom>
          <a:noFill/>
        </p:spPr>
        <p:txBody>
          <a:bodyPr wrap="square" rtlCol="0">
            <a:spAutoFit/>
          </a:bodyPr>
          <a:lstStyle/>
          <a:p>
            <a:r>
              <a:rPr kumimoji="1" lang="ja-JP" altLang="en-US" sz="1400" dirty="0"/>
              <a:t>タブレットやスマートフォンからアクセスする際に</a:t>
            </a:r>
            <a:r>
              <a:rPr lang="ja-JP" altLang="en-US" sz="1400" dirty="0"/>
              <a:t>画面を操作（タッチ）しやすいように画面サイズを</a:t>
            </a:r>
            <a:r>
              <a:rPr kumimoji="1" lang="ja-JP" altLang="en-US" sz="1400" dirty="0"/>
              <a:t>変更</a:t>
            </a:r>
            <a:endParaRPr kumimoji="1" lang="en-US" altLang="ja-JP" sz="1400" dirty="0"/>
          </a:p>
          <a:p>
            <a:r>
              <a:rPr kumimoji="1" lang="ja-JP" altLang="en-US" sz="1400" dirty="0"/>
              <a:t>することが</a:t>
            </a:r>
            <a:r>
              <a:rPr lang="ja-JP" altLang="en-US" sz="1400" dirty="0"/>
              <a:t>でき</a:t>
            </a:r>
            <a:r>
              <a:rPr kumimoji="1" lang="ja-JP" altLang="en-US" sz="1400" dirty="0"/>
              <a:t>ます。</a:t>
            </a:r>
            <a:endParaRPr kumimoji="1" lang="en-US" altLang="ja-JP" sz="1400" dirty="0"/>
          </a:p>
        </p:txBody>
      </p:sp>
      <p:pic>
        <p:nvPicPr>
          <p:cNvPr id="8" name="図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06868" y="5780891"/>
            <a:ext cx="1057143" cy="266667"/>
          </a:xfrm>
          <a:prstGeom prst="rect">
            <a:avLst/>
          </a:prstGeom>
          <a:ln w="28575">
            <a:solidFill>
              <a:srgbClr val="F79646"/>
            </a:solidFill>
          </a:ln>
        </p:spPr>
      </p:pic>
      <p:pic>
        <p:nvPicPr>
          <p:cNvPr id="24" name="図 2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60785" y="3604884"/>
            <a:ext cx="2852032" cy="1657166"/>
          </a:xfrm>
          <a:prstGeom prst="rect">
            <a:avLst/>
          </a:prstGeom>
          <a:ln>
            <a:solidFill>
              <a:schemeClr val="tx1">
                <a:lumMod val="50000"/>
                <a:lumOff val="50000"/>
              </a:schemeClr>
            </a:solidFill>
          </a:ln>
        </p:spPr>
      </p:pic>
      <p:pic>
        <p:nvPicPr>
          <p:cNvPr id="25" name="図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444397" y="4658932"/>
            <a:ext cx="2934753" cy="1734171"/>
          </a:xfrm>
          <a:prstGeom prst="rect">
            <a:avLst/>
          </a:prstGeom>
          <a:ln>
            <a:solidFill>
              <a:schemeClr val="tx1">
                <a:lumMod val="50000"/>
                <a:lumOff val="50000"/>
              </a:schemeClr>
            </a:solidFill>
          </a:ln>
        </p:spPr>
      </p:pic>
      <p:sp>
        <p:nvSpPr>
          <p:cNvPr id="26" name="屈折矢印 25"/>
          <p:cNvSpPr/>
          <p:nvPr/>
        </p:nvSpPr>
        <p:spPr>
          <a:xfrm flipV="1">
            <a:off x="7179876" y="4212844"/>
            <a:ext cx="765313" cy="677225"/>
          </a:xfrm>
          <a:prstGeom prst="bentUpArrow">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四角形吹き出し 26"/>
          <p:cNvSpPr/>
          <p:nvPr/>
        </p:nvSpPr>
        <p:spPr>
          <a:xfrm>
            <a:off x="991012" y="5708381"/>
            <a:ext cx="1504509" cy="468831"/>
          </a:xfrm>
          <a:prstGeom prst="wedgeRectCallout">
            <a:avLst>
              <a:gd name="adj1" fmla="val 73935"/>
              <a:gd name="adj2" fmla="val -21606"/>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latin typeface="+mn-ea"/>
              </a:rPr>
              <a:t>ユーザー設定画面からクリック</a:t>
            </a:r>
          </a:p>
        </p:txBody>
      </p:sp>
      <p:sp>
        <p:nvSpPr>
          <p:cNvPr id="28" name="テキスト ボックス 17"/>
          <p:cNvSpPr txBox="1">
            <a:spLocks noChangeArrowheads="1"/>
          </p:cNvSpPr>
          <p:nvPr/>
        </p:nvSpPr>
        <p:spPr bwMode="auto">
          <a:xfrm>
            <a:off x="7299553" y="3619297"/>
            <a:ext cx="162222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solidFill>
                  <a:schemeClr val="tx2">
                    <a:lumMod val="75000"/>
                  </a:schemeClr>
                </a:solidFill>
                <a:latin typeface="メイリオ" panose="020B0604030504040204" pitchFamily="50" charset="-128"/>
                <a:ea typeface="メイリオ" panose="020B0604030504040204" pitchFamily="50" charset="-128"/>
              </a:rPr>
              <a:t>タッチモード</a:t>
            </a:r>
            <a:r>
              <a:rPr lang="ja-JP" altLang="en-US" sz="1000" dirty="0" smtClean="0">
                <a:solidFill>
                  <a:schemeClr val="tx2">
                    <a:lumMod val="75000"/>
                  </a:schemeClr>
                </a:solidFill>
                <a:latin typeface="メイリオ" panose="020B0604030504040204" pitchFamily="50" charset="-128"/>
                <a:ea typeface="メイリオ" panose="020B0604030504040204" pitchFamily="50" charset="-128"/>
              </a:rPr>
              <a:t>（</a:t>
            </a:r>
            <a:r>
              <a:rPr lang="en-US" altLang="ja-JP" sz="1000" dirty="0" smtClean="0">
                <a:solidFill>
                  <a:schemeClr val="tx2">
                    <a:lumMod val="75000"/>
                  </a:schemeClr>
                </a:solidFill>
                <a:latin typeface="メイリオ" panose="020B0604030504040204" pitchFamily="50" charset="-128"/>
                <a:ea typeface="メイリオ" panose="020B0604030504040204" pitchFamily="50" charset="-128"/>
              </a:rPr>
              <a:t>OFF</a:t>
            </a:r>
            <a:r>
              <a:rPr lang="ja-JP" altLang="en-US" sz="1000" dirty="0" smtClean="0">
                <a:solidFill>
                  <a:schemeClr val="tx2">
                    <a:lumMod val="75000"/>
                  </a:schemeClr>
                </a:solidFill>
                <a:latin typeface="メイリオ" panose="020B0604030504040204" pitchFamily="50" charset="-128"/>
                <a:ea typeface="メイリオ" panose="020B0604030504040204" pitchFamily="50" charset="-128"/>
              </a:rPr>
              <a:t>）</a:t>
            </a:r>
            <a:endParaRPr lang="en-US" altLang="ja-JP" sz="1000" dirty="0">
              <a:solidFill>
                <a:schemeClr val="tx2">
                  <a:lumMod val="75000"/>
                </a:schemeClr>
              </a:solidFill>
              <a:latin typeface="メイリオ" panose="020B0604030504040204" pitchFamily="50" charset="-128"/>
              <a:ea typeface="メイリオ" panose="020B0604030504040204" pitchFamily="50" charset="-128"/>
            </a:endParaRPr>
          </a:p>
        </p:txBody>
      </p:sp>
      <p:sp>
        <p:nvSpPr>
          <p:cNvPr id="29" name="テキスト ボックス 17"/>
          <p:cNvSpPr txBox="1">
            <a:spLocks noChangeArrowheads="1"/>
          </p:cNvSpPr>
          <p:nvPr/>
        </p:nvSpPr>
        <p:spPr bwMode="auto">
          <a:xfrm>
            <a:off x="8202859" y="4377744"/>
            <a:ext cx="162222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solidFill>
                  <a:schemeClr val="tx2">
                    <a:lumMod val="75000"/>
                  </a:schemeClr>
                </a:solidFill>
                <a:latin typeface="メイリオ" panose="020B0604030504040204" pitchFamily="50" charset="-128"/>
                <a:ea typeface="メイリオ" panose="020B0604030504040204" pitchFamily="50" charset="-128"/>
              </a:rPr>
              <a:t>タッチモード</a:t>
            </a:r>
            <a:r>
              <a:rPr lang="ja-JP" altLang="en-US" sz="1000" dirty="0" smtClean="0">
                <a:solidFill>
                  <a:schemeClr val="tx2">
                    <a:lumMod val="75000"/>
                  </a:schemeClr>
                </a:solidFill>
                <a:latin typeface="メイリオ" panose="020B0604030504040204" pitchFamily="50" charset="-128"/>
                <a:ea typeface="メイリオ" panose="020B0604030504040204" pitchFamily="50" charset="-128"/>
              </a:rPr>
              <a:t>（</a:t>
            </a:r>
            <a:r>
              <a:rPr lang="en-US" altLang="ja-JP" sz="1000" dirty="0" smtClean="0">
                <a:solidFill>
                  <a:schemeClr val="tx2">
                    <a:lumMod val="75000"/>
                  </a:schemeClr>
                </a:solidFill>
                <a:latin typeface="メイリオ" panose="020B0604030504040204" pitchFamily="50" charset="-128"/>
                <a:ea typeface="メイリオ" panose="020B0604030504040204" pitchFamily="50" charset="-128"/>
              </a:rPr>
              <a:t>ON</a:t>
            </a:r>
            <a:r>
              <a:rPr lang="ja-JP" altLang="en-US" sz="1000" dirty="0" smtClean="0">
                <a:solidFill>
                  <a:schemeClr val="tx2">
                    <a:lumMod val="75000"/>
                  </a:schemeClr>
                </a:solidFill>
                <a:latin typeface="メイリオ" panose="020B0604030504040204" pitchFamily="50" charset="-128"/>
                <a:ea typeface="メイリオ" panose="020B0604030504040204" pitchFamily="50" charset="-128"/>
              </a:rPr>
              <a:t>）</a:t>
            </a:r>
            <a:endParaRPr lang="en-US" altLang="ja-JP" sz="1000" dirty="0">
              <a:solidFill>
                <a:schemeClr val="tx2">
                  <a:lumMod val="75000"/>
                </a:schemeClr>
              </a:solidFill>
              <a:latin typeface="メイリオ" panose="020B0604030504040204" pitchFamily="50" charset="-128"/>
              <a:ea typeface="メイリオ" panose="020B0604030504040204" pitchFamily="50" charset="-128"/>
            </a:endParaRPr>
          </a:p>
        </p:txBody>
      </p:sp>
      <p:sp>
        <p:nvSpPr>
          <p:cNvPr id="30" name="左中かっこ 29"/>
          <p:cNvSpPr/>
          <p:nvPr/>
        </p:nvSpPr>
        <p:spPr>
          <a:xfrm>
            <a:off x="7438446" y="5186570"/>
            <a:ext cx="45719" cy="539242"/>
          </a:xfrm>
          <a:prstGeom prst="leftBrace">
            <a:avLst/>
          </a:prstGeom>
          <a:ln w="3175"/>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1" name="四角形吹き出し 30"/>
          <p:cNvSpPr/>
          <p:nvPr/>
        </p:nvSpPr>
        <p:spPr>
          <a:xfrm>
            <a:off x="5542365" y="5623891"/>
            <a:ext cx="1504509" cy="658015"/>
          </a:xfrm>
          <a:prstGeom prst="wedgeRectCallout">
            <a:avLst>
              <a:gd name="adj1" fmla="val 77238"/>
              <a:gd name="adj2" fmla="val -72486"/>
            </a:avLst>
          </a:prstGeom>
          <a:solidFill>
            <a:srgbClr val="43A2D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latin typeface="+mn-ea"/>
              </a:rPr>
              <a:t>各項目の</a:t>
            </a:r>
            <a:r>
              <a:rPr lang="ja-JP" altLang="en-US" sz="1200" dirty="0">
                <a:latin typeface="+mn-ea"/>
              </a:rPr>
              <a:t>幅が広くなりタッチしやすくなります。</a:t>
            </a:r>
          </a:p>
        </p:txBody>
      </p:sp>
      <p:pic>
        <p:nvPicPr>
          <p:cNvPr id="6" name="図 5"/>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292120" y="873210"/>
            <a:ext cx="768593" cy="1367071"/>
          </a:xfrm>
          <a:prstGeom prst="rect">
            <a:avLst/>
          </a:prstGeom>
        </p:spPr>
      </p:pic>
      <p:pic>
        <p:nvPicPr>
          <p:cNvPr id="7" name="図 6"/>
          <p:cNvPicPr>
            <a:picLocks noChangeAspect="1"/>
          </p:cNvPicPr>
          <p:nvPr/>
        </p:nvPicPr>
        <p:blipFill rotWithShape="1">
          <a:blip r:embed="rId12" cstate="hqprint">
            <a:extLst>
              <a:ext uri="{28A0092B-C50C-407E-A947-70E740481C1C}">
                <a14:useLocalDpi xmlns:a14="http://schemas.microsoft.com/office/drawing/2010/main"/>
              </a:ext>
            </a:extLst>
          </a:blip>
          <a:srcRect b="-982"/>
          <a:stretch/>
        </p:blipFill>
        <p:spPr>
          <a:xfrm>
            <a:off x="8222216" y="876015"/>
            <a:ext cx="763076" cy="1431448"/>
          </a:xfrm>
          <a:prstGeom prst="rect">
            <a:avLst/>
          </a:prstGeom>
        </p:spPr>
      </p:pic>
      <p:pic>
        <p:nvPicPr>
          <p:cNvPr id="23" name="図 22"/>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5838169" y="409271"/>
            <a:ext cx="1262617" cy="1853471"/>
          </a:xfrm>
          <a:prstGeom prst="rect">
            <a:avLst/>
          </a:prstGeom>
          <a:ln>
            <a:solidFill>
              <a:schemeClr val="tx1">
                <a:lumMod val="65000"/>
                <a:lumOff val="35000"/>
              </a:schemeClr>
            </a:solidFill>
          </a:ln>
        </p:spPr>
      </p:pic>
    </p:spTree>
    <p:extLst>
      <p:ext uri="{BB962C8B-B14F-4D97-AF65-F5344CB8AC3E}">
        <p14:creationId xmlns:p14="http://schemas.microsoft.com/office/powerpoint/2010/main" val="375309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2634" y="273679"/>
            <a:ext cx="3305817" cy="591025"/>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accent1">
                    <a:lumMod val="50000"/>
                  </a:schemeClr>
                </a:solidFill>
              </a:rPr>
              <a:t>   管理画面（システム設定）</a:t>
            </a:r>
            <a:endParaRPr kumimoji="1" lang="ja-JP" altLang="en-US" sz="1600" b="1" dirty="0">
              <a:solidFill>
                <a:schemeClr val="accent1">
                  <a:lumMod val="50000"/>
                </a:schemeClr>
              </a:solidFill>
            </a:endParaRPr>
          </a:p>
        </p:txBody>
      </p:sp>
      <p:pic>
        <p:nvPicPr>
          <p:cNvPr id="4" name="図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866034" y="337403"/>
            <a:ext cx="463575" cy="463575"/>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776332013"/>
              </p:ext>
            </p:extLst>
          </p:nvPr>
        </p:nvGraphicFramePr>
        <p:xfrm>
          <a:off x="599438" y="1227667"/>
          <a:ext cx="8832797" cy="1310453"/>
        </p:xfrm>
        <a:graphic>
          <a:graphicData uri="http://schemas.openxmlformats.org/drawingml/2006/table">
            <a:tbl>
              <a:tblPr firstRow="1" bandRow="1">
                <a:tableStyleId>{7DF18680-E054-41AD-8BC1-D1AEF772440D}</a:tableStyleId>
              </a:tblPr>
              <a:tblGrid>
                <a:gridCol w="3157553">
                  <a:extLst>
                    <a:ext uri="{9D8B030D-6E8A-4147-A177-3AD203B41FA5}">
                      <a16:colId xmlns:a16="http://schemas.microsoft.com/office/drawing/2014/main" xmlns="" val="20000"/>
                    </a:ext>
                  </a:extLst>
                </a:gridCol>
                <a:gridCol w="1891748">
                  <a:extLst>
                    <a:ext uri="{9D8B030D-6E8A-4147-A177-3AD203B41FA5}">
                      <a16:colId xmlns:a16="http://schemas.microsoft.com/office/drawing/2014/main" xmlns="" val="20001"/>
                    </a:ext>
                  </a:extLst>
                </a:gridCol>
                <a:gridCol w="1891748">
                  <a:extLst>
                    <a:ext uri="{9D8B030D-6E8A-4147-A177-3AD203B41FA5}">
                      <a16:colId xmlns:a16="http://schemas.microsoft.com/office/drawing/2014/main" xmlns="" val="20002"/>
                    </a:ext>
                  </a:extLst>
                </a:gridCol>
                <a:gridCol w="1891748">
                  <a:extLst>
                    <a:ext uri="{9D8B030D-6E8A-4147-A177-3AD203B41FA5}">
                      <a16:colId xmlns:a16="http://schemas.microsoft.com/office/drawing/2014/main" xmlns="" val="20003"/>
                    </a:ext>
                  </a:extLst>
                </a:gridCol>
              </a:tblGrid>
              <a:tr h="686551">
                <a:tc>
                  <a:txBody>
                    <a:bodyPr/>
                    <a:lstStyle/>
                    <a:p>
                      <a:endParaRPr kumimoji="1" lang="ja-JP" altLang="en-US" sz="1200" dirty="0"/>
                    </a:p>
                  </a:txBody>
                  <a:tcPr/>
                </a:tc>
                <a:tc>
                  <a:txBody>
                    <a:bodyPr/>
                    <a:lstStyle/>
                    <a:p>
                      <a:pPr algn="ctr"/>
                      <a:r>
                        <a:rPr kumimoji="1" lang="ja-JP" altLang="en-US" dirty="0"/>
                        <a:t>サイボウズ </a:t>
                      </a:r>
                      <a:r>
                        <a:rPr kumimoji="1" lang="en-US" altLang="ja-JP" dirty="0"/>
                        <a:t>Office</a:t>
                      </a:r>
                      <a:r>
                        <a:rPr kumimoji="1" lang="en-US" altLang="ja-JP" baseline="0" dirty="0"/>
                        <a:t> 8</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9</a:t>
                      </a:r>
                      <a:endParaRPr kumimoji="1" lang="ja-JP" altLang="en-US" dirty="0"/>
                    </a:p>
                  </a:txBody>
                  <a:tcPr anchor="ct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kumimoji="1" lang="ja-JP" altLang="en-US" dirty="0"/>
                        <a:t>サイボウズ </a:t>
                      </a:r>
                      <a:r>
                        <a:rPr kumimoji="1" lang="en-US" altLang="ja-JP" dirty="0"/>
                        <a:t>Office</a:t>
                      </a:r>
                      <a:r>
                        <a:rPr kumimoji="1" lang="en-US" altLang="ja-JP" baseline="0" dirty="0"/>
                        <a:t> 10</a:t>
                      </a:r>
                      <a:endParaRPr kumimoji="1" lang="ja-JP" altLang="en-US" dirty="0"/>
                    </a:p>
                  </a:txBody>
                  <a:tcPr anchor="ctr"/>
                </a:tc>
                <a:extLst>
                  <a:ext uri="{0D108BD9-81ED-4DB2-BD59-A6C34878D82A}">
                    <a16:rowId xmlns:a16="http://schemas.microsoft.com/office/drawing/2014/main" xmlns="" val="10000"/>
                  </a:ext>
                </a:extLst>
              </a:tr>
              <a:tr h="623902">
                <a:tc>
                  <a:txBody>
                    <a:bodyPr/>
                    <a:lstStyle/>
                    <a:p>
                      <a:pPr algn="ctr"/>
                      <a:r>
                        <a:rPr kumimoji="1" lang="ja-JP" altLang="en-US" sz="1200" b="0" dirty="0">
                          <a:solidFill>
                            <a:schemeClr val="tx1"/>
                          </a:solidFill>
                        </a:rPr>
                        <a:t>アプリケーション制御</a:t>
                      </a:r>
                      <a:endParaRPr kumimoji="1" lang="en-US" altLang="ja-JP" sz="1200" b="0" dirty="0">
                        <a:solidFill>
                          <a:schemeClr val="tx1"/>
                        </a:solidFill>
                      </a:endParaRP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tc>
                  <a:txBody>
                    <a:bodyPr/>
                    <a:lstStyle/>
                    <a:p>
                      <a:pPr algn="ctr"/>
                      <a:r>
                        <a:rPr kumimoji="1" lang="ja-JP" altLang="en-US" dirty="0"/>
                        <a:t>○</a:t>
                      </a:r>
                    </a:p>
                  </a:txBody>
                  <a:tcPr anchor="ctr"/>
                </a:tc>
                <a:extLst>
                  <a:ext uri="{0D108BD9-81ED-4DB2-BD59-A6C34878D82A}">
                    <a16:rowId xmlns:a16="http://schemas.microsoft.com/office/drawing/2014/main" xmlns="" val="10001"/>
                  </a:ext>
                </a:extLst>
              </a:tr>
            </a:tbl>
          </a:graphicData>
        </a:graphic>
      </p:graphicFrame>
      <p:sp>
        <p:nvSpPr>
          <p:cNvPr id="6" name="スライド番号プレースホルダー 5"/>
          <p:cNvSpPr>
            <a:spLocks noGrp="1"/>
          </p:cNvSpPr>
          <p:nvPr>
            <p:ph type="sldNum" sz="quarter" idx="10"/>
          </p:nvPr>
        </p:nvSpPr>
        <p:spPr/>
        <p:txBody>
          <a:bodyPr/>
          <a:lstStyle/>
          <a:p>
            <a:fld id="{0FEDF257-E9DE-47AD-A871-A7339627178B}" type="slidenum">
              <a:rPr lang="ja-JP" altLang="en-US" smtClean="0"/>
              <a:pPr/>
              <a:t>9</a:t>
            </a:fld>
            <a:endParaRPr lang="ja-JP" altLang="en-US"/>
          </a:p>
        </p:txBody>
      </p:sp>
      <p:sp>
        <p:nvSpPr>
          <p:cNvPr id="7" name="角丸四角形 6"/>
          <p:cNvSpPr/>
          <p:nvPr/>
        </p:nvSpPr>
        <p:spPr>
          <a:xfrm>
            <a:off x="342412" y="2762018"/>
            <a:ext cx="6247231" cy="46871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800" b="1" dirty="0">
                <a:solidFill>
                  <a:schemeClr val="tx2">
                    <a:lumMod val="50000"/>
                  </a:schemeClr>
                </a:solidFill>
              </a:rPr>
              <a:t>使用するアプリケーションの設定</a:t>
            </a:r>
            <a:endParaRPr kumimoji="1" lang="ja-JP" altLang="en-US" sz="1800" b="1" dirty="0">
              <a:solidFill>
                <a:schemeClr val="tx2">
                  <a:lumMod val="50000"/>
                </a:schemeClr>
              </a:solidFill>
            </a:endParaRPr>
          </a:p>
        </p:txBody>
      </p:sp>
      <p:grpSp>
        <p:nvGrpSpPr>
          <p:cNvPr id="25" name="グループ化 24"/>
          <p:cNvGrpSpPr/>
          <p:nvPr/>
        </p:nvGrpSpPr>
        <p:grpSpPr>
          <a:xfrm>
            <a:off x="4140314" y="2781291"/>
            <a:ext cx="2080033" cy="437442"/>
            <a:chOff x="4456295" y="2781291"/>
            <a:chExt cx="2468335" cy="519104"/>
          </a:xfrm>
        </p:grpSpPr>
        <p:pic>
          <p:nvPicPr>
            <p:cNvPr id="8" name="図 7"/>
            <p:cNvPicPr>
              <a:picLocks noChangeAspect="1"/>
            </p:cNvPicPr>
            <p:nvPr/>
          </p:nvPicPr>
          <p:blipFill>
            <a:blip r:embed="rId3" cstate="hqprint">
              <a:grayscl/>
              <a:extLst>
                <a:ext uri="{28A0092B-C50C-407E-A947-70E740481C1C}">
                  <a14:useLocalDpi xmlns:a14="http://schemas.microsoft.com/office/drawing/2010/main"/>
                </a:ext>
              </a:extLst>
            </a:blip>
            <a:stretch>
              <a:fillRect/>
            </a:stretch>
          </p:blipFill>
          <p:spPr>
            <a:xfrm>
              <a:off x="4456295" y="2781291"/>
              <a:ext cx="511084" cy="511084"/>
            </a:xfrm>
            <a:prstGeom prst="rect">
              <a:avLst/>
            </a:prstGeom>
          </p:spPr>
        </p:pic>
        <p:pic>
          <p:nvPicPr>
            <p:cNvPr id="11" name="図 1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108712" y="2784418"/>
              <a:ext cx="511084" cy="511084"/>
            </a:xfrm>
            <a:prstGeom prst="rect">
              <a:avLst/>
            </a:prstGeom>
          </p:spPr>
        </p:pic>
        <p:pic>
          <p:nvPicPr>
            <p:cNvPr id="12" name="図 11"/>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61129" y="2784418"/>
              <a:ext cx="511084" cy="511084"/>
            </a:xfrm>
            <a:prstGeom prst="rect">
              <a:avLst/>
            </a:prstGeom>
          </p:spPr>
        </p:pic>
        <p:pic>
          <p:nvPicPr>
            <p:cNvPr id="13" name="図 12"/>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413546" y="2789311"/>
              <a:ext cx="511084" cy="511084"/>
            </a:xfrm>
            <a:prstGeom prst="rect">
              <a:avLst/>
            </a:prstGeom>
          </p:spPr>
        </p:pic>
      </p:grpSp>
      <p:sp>
        <p:nvSpPr>
          <p:cNvPr id="14" name="Rectangle 5"/>
          <p:cNvSpPr>
            <a:spLocks noChangeArrowheads="1"/>
          </p:cNvSpPr>
          <p:nvPr/>
        </p:nvSpPr>
        <p:spPr bwMode="auto">
          <a:xfrm>
            <a:off x="342412" y="3378488"/>
            <a:ext cx="9017000"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ja-JP" altLang="en-US" sz="1800" b="1" dirty="0">
                <a:latin typeface="+mn-ea"/>
                <a:ea typeface="+mn-ea"/>
              </a:rPr>
              <a:t>全社あるいはユーザー単位でアプリケーションの利用制御ができます。</a:t>
            </a:r>
            <a:endParaRPr lang="en-US" altLang="ja-JP" sz="1800" b="1" dirty="0">
              <a:latin typeface="+mn-ea"/>
              <a:ea typeface="+mn-ea"/>
            </a:endParaRPr>
          </a:p>
          <a:p>
            <a:pPr eaLnBrk="1" hangingPunct="1">
              <a:spcBef>
                <a:spcPct val="20000"/>
              </a:spcBef>
            </a:pPr>
            <a:r>
              <a:rPr lang="ja-JP" altLang="en-US" sz="1200" b="1" dirty="0" smtClean="0">
                <a:latin typeface="+mn-ea"/>
                <a:ea typeface="+mn-ea"/>
              </a:rPr>
              <a:t>初めてグループウェア</a:t>
            </a:r>
            <a:r>
              <a:rPr lang="ja-JP" altLang="en-US" sz="1200" b="1" dirty="0">
                <a:latin typeface="+mn-ea"/>
                <a:ea typeface="+mn-ea"/>
              </a:rPr>
              <a:t>を利用する場合でも、必要な機能だけを選択できる</a:t>
            </a:r>
            <a:r>
              <a:rPr lang="ja-JP" altLang="en-US" sz="1200" b="1" dirty="0" smtClean="0">
                <a:latin typeface="+mn-ea"/>
                <a:ea typeface="+mn-ea"/>
              </a:rPr>
              <a:t>ので、安心</a:t>
            </a:r>
            <a:r>
              <a:rPr lang="ja-JP" altLang="en-US" sz="1200" b="1" dirty="0">
                <a:latin typeface="+mn-ea"/>
                <a:ea typeface="+mn-ea"/>
              </a:rPr>
              <a:t>して</a:t>
            </a:r>
            <a:r>
              <a:rPr lang="ja-JP" altLang="en-US" sz="1200" b="1" dirty="0" smtClean="0">
                <a:latin typeface="+mn-ea"/>
                <a:ea typeface="+mn-ea"/>
              </a:rPr>
              <a:t>使い始められます。</a:t>
            </a:r>
            <a:endParaRPr lang="ja-JP" altLang="en-US" sz="1200" b="1" dirty="0">
              <a:latin typeface="+mn-ea"/>
              <a:ea typeface="+mn-ea"/>
            </a:endParaRPr>
          </a:p>
        </p:txBody>
      </p:sp>
      <p:pic>
        <p:nvPicPr>
          <p:cNvPr id="15" name="図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3038" y="4199459"/>
            <a:ext cx="2412996" cy="2145734"/>
          </a:xfrm>
          <a:prstGeom prst="rect">
            <a:avLst/>
          </a:prstGeom>
          <a:ln>
            <a:solidFill>
              <a:schemeClr val="bg1">
                <a:lumMod val="75000"/>
              </a:schemeClr>
            </a:solidFill>
          </a:ln>
        </p:spPr>
      </p:pic>
      <p:sp>
        <p:nvSpPr>
          <p:cNvPr id="19" name="テキスト ボックス 18"/>
          <p:cNvSpPr txBox="1"/>
          <p:nvPr/>
        </p:nvSpPr>
        <p:spPr>
          <a:xfrm>
            <a:off x="6187854" y="5659646"/>
            <a:ext cx="3259928" cy="707886"/>
          </a:xfrm>
          <a:prstGeom prst="rect">
            <a:avLst/>
          </a:prstGeom>
          <a:solidFill>
            <a:schemeClr val="bg1"/>
          </a:solid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pPr marL="171450" indent="-171450">
              <a:buFont typeface="メイリオ" pitchFamily="50" charset="-128"/>
              <a:buChar char="※"/>
            </a:pPr>
            <a:r>
              <a:rPr lang="ja-JP" altLang="en-US" sz="1000" dirty="0">
                <a:solidFill>
                  <a:srgbClr val="000000"/>
                </a:solidFill>
                <a:latin typeface="メイリオ"/>
                <a:ea typeface="メイリオ"/>
                <a:cs typeface="メイリオ"/>
              </a:rPr>
              <a:t>ユーザー単位での制御の場合、許可されていない機能の</a:t>
            </a:r>
            <a:r>
              <a:rPr lang="en-US" altLang="ja-JP" sz="1000" dirty="0">
                <a:solidFill>
                  <a:srgbClr val="000000"/>
                </a:solidFill>
                <a:latin typeface="メイリオ"/>
                <a:ea typeface="メイリオ"/>
                <a:cs typeface="メイリオ"/>
              </a:rPr>
              <a:t>URL</a:t>
            </a:r>
            <a:r>
              <a:rPr lang="ja-JP" altLang="en-US" sz="1000" dirty="0">
                <a:solidFill>
                  <a:srgbClr val="000000"/>
                </a:solidFill>
                <a:latin typeface="メイリオ"/>
                <a:ea typeface="メイリオ"/>
                <a:cs typeface="メイリオ"/>
              </a:rPr>
              <a:t>に直接アクセスしても表示できません。</a:t>
            </a:r>
            <a:endParaRPr lang="en-US" altLang="ja-JP" sz="1000" dirty="0">
              <a:solidFill>
                <a:srgbClr val="000000"/>
              </a:solidFill>
              <a:latin typeface="メイリオ"/>
              <a:ea typeface="メイリオ"/>
              <a:cs typeface="メイリオ"/>
            </a:endParaRPr>
          </a:p>
          <a:p>
            <a:pPr marL="171450" indent="-171450">
              <a:buFont typeface="メイリオ" pitchFamily="50" charset="-128"/>
              <a:buChar char="※"/>
            </a:pPr>
            <a:r>
              <a:rPr lang="ja-JP" altLang="en-US" sz="1000" dirty="0">
                <a:solidFill>
                  <a:srgbClr val="000000"/>
                </a:solidFill>
                <a:cs typeface="メイリオ"/>
              </a:rPr>
              <a:t>メール、メッセージはユーザー単位での利用制御は行えません。</a:t>
            </a:r>
            <a:endParaRPr lang="en-US" altLang="ja-JP" sz="1000" dirty="0">
              <a:solidFill>
                <a:srgbClr val="000000"/>
              </a:solidFill>
              <a:cs typeface="メイリオ"/>
            </a:endParaRPr>
          </a:p>
        </p:txBody>
      </p:sp>
      <p:sp>
        <p:nvSpPr>
          <p:cNvPr id="21" name="テキスト ボックス 18"/>
          <p:cNvSpPr txBox="1"/>
          <p:nvPr/>
        </p:nvSpPr>
        <p:spPr>
          <a:xfrm>
            <a:off x="504157" y="6467559"/>
            <a:ext cx="3355211" cy="253916"/>
          </a:xfrm>
          <a:prstGeom prst="rect">
            <a:avLst/>
          </a:prstGeom>
          <a:noFill/>
        </p:spPr>
        <p:txBody>
          <a:bodyPr wrap="square" rtlCol="0">
            <a:spAutoFit/>
          </a:bodyPr>
          <a:lstStyle>
            <a:defPPr>
              <a:defRPr lang="ja-JP"/>
            </a:defPPr>
            <a:lvl1pPr marL="0" algn="l" defTabSz="478940" rtl="0" eaLnBrk="1" latinLnBrk="0" hangingPunct="1">
              <a:defRPr kumimoji="1" sz="1900" kern="1200">
                <a:solidFill>
                  <a:schemeClr val="tx1"/>
                </a:solidFill>
                <a:latin typeface="+mn-lt"/>
                <a:ea typeface="+mn-ea"/>
                <a:cs typeface="+mn-cs"/>
              </a:defRPr>
            </a:lvl1pPr>
            <a:lvl2pPr marL="478940" algn="l" defTabSz="478940" rtl="0" eaLnBrk="1" latinLnBrk="0" hangingPunct="1">
              <a:defRPr kumimoji="1" sz="1900" kern="1200">
                <a:solidFill>
                  <a:schemeClr val="tx1"/>
                </a:solidFill>
                <a:latin typeface="+mn-lt"/>
                <a:ea typeface="+mn-ea"/>
                <a:cs typeface="+mn-cs"/>
              </a:defRPr>
            </a:lvl2pPr>
            <a:lvl3pPr marL="957879" algn="l" defTabSz="478940" rtl="0" eaLnBrk="1" latinLnBrk="0" hangingPunct="1">
              <a:defRPr kumimoji="1" sz="1900" kern="1200">
                <a:solidFill>
                  <a:schemeClr val="tx1"/>
                </a:solidFill>
                <a:latin typeface="+mn-lt"/>
                <a:ea typeface="+mn-ea"/>
                <a:cs typeface="+mn-cs"/>
              </a:defRPr>
            </a:lvl3pPr>
            <a:lvl4pPr marL="1436819" algn="l" defTabSz="478940" rtl="0" eaLnBrk="1" latinLnBrk="0" hangingPunct="1">
              <a:defRPr kumimoji="1" sz="1900" kern="1200">
                <a:solidFill>
                  <a:schemeClr val="tx1"/>
                </a:solidFill>
                <a:latin typeface="+mn-lt"/>
                <a:ea typeface="+mn-ea"/>
                <a:cs typeface="+mn-cs"/>
              </a:defRPr>
            </a:lvl4pPr>
            <a:lvl5pPr marL="1915758" algn="l" defTabSz="478940" rtl="0" eaLnBrk="1" latinLnBrk="0" hangingPunct="1">
              <a:defRPr kumimoji="1" sz="1900" kern="1200">
                <a:solidFill>
                  <a:schemeClr val="tx1"/>
                </a:solidFill>
                <a:latin typeface="+mn-lt"/>
                <a:ea typeface="+mn-ea"/>
                <a:cs typeface="+mn-cs"/>
              </a:defRPr>
            </a:lvl5pPr>
            <a:lvl6pPr marL="2394698" algn="l" defTabSz="478940" rtl="0" eaLnBrk="1" latinLnBrk="0" hangingPunct="1">
              <a:defRPr kumimoji="1" sz="1900" kern="1200">
                <a:solidFill>
                  <a:schemeClr val="tx1"/>
                </a:solidFill>
                <a:latin typeface="+mn-lt"/>
                <a:ea typeface="+mn-ea"/>
                <a:cs typeface="+mn-cs"/>
              </a:defRPr>
            </a:lvl6pPr>
            <a:lvl7pPr marL="2873637" algn="l" defTabSz="478940" rtl="0" eaLnBrk="1" latinLnBrk="0" hangingPunct="1">
              <a:defRPr kumimoji="1" sz="1900" kern="1200">
                <a:solidFill>
                  <a:schemeClr val="tx1"/>
                </a:solidFill>
                <a:latin typeface="+mn-lt"/>
                <a:ea typeface="+mn-ea"/>
                <a:cs typeface="+mn-cs"/>
              </a:defRPr>
            </a:lvl7pPr>
            <a:lvl8pPr marL="3352576" algn="l" defTabSz="478940" rtl="0" eaLnBrk="1" latinLnBrk="0" hangingPunct="1">
              <a:defRPr kumimoji="1" sz="1900" kern="1200">
                <a:solidFill>
                  <a:schemeClr val="tx1"/>
                </a:solidFill>
                <a:latin typeface="+mn-lt"/>
                <a:ea typeface="+mn-ea"/>
                <a:cs typeface="+mn-cs"/>
              </a:defRPr>
            </a:lvl8pPr>
            <a:lvl9pPr marL="3831516" algn="l" defTabSz="478940" rtl="0" eaLnBrk="1" latinLnBrk="0" hangingPunct="1">
              <a:defRPr kumimoji="1" sz="1900" kern="1200">
                <a:solidFill>
                  <a:schemeClr val="tx1"/>
                </a:solidFill>
                <a:latin typeface="+mn-lt"/>
                <a:ea typeface="+mn-ea"/>
                <a:cs typeface="+mn-cs"/>
              </a:defRPr>
            </a:lvl9pPr>
          </a:lstStyle>
          <a:p>
            <a:r>
              <a:rPr lang="en-US" altLang="ja-JP" sz="1000" dirty="0">
                <a:latin typeface="+mn-ea"/>
                <a:cs typeface="メイリオ"/>
              </a:rPr>
              <a:t>※</a:t>
            </a:r>
            <a:r>
              <a:rPr lang="ja-JP" altLang="en-US" sz="1000" dirty="0">
                <a:latin typeface="+mn-ea"/>
                <a:cs typeface="メイリオ"/>
              </a:rPr>
              <a:t>機能の</a:t>
            </a:r>
            <a:r>
              <a:rPr lang="en-US" altLang="ja-JP" sz="1000" dirty="0">
                <a:latin typeface="+mn-ea"/>
                <a:cs typeface="メイリオ"/>
              </a:rPr>
              <a:t>URL</a:t>
            </a:r>
            <a:r>
              <a:rPr lang="ja-JP" altLang="en-US" sz="1000" dirty="0">
                <a:latin typeface="+mn-ea"/>
                <a:cs typeface="メイリオ"/>
              </a:rPr>
              <a:t>に直接アクセスすれば利用可能になります。</a:t>
            </a:r>
          </a:p>
        </p:txBody>
      </p:sp>
      <p:grpSp>
        <p:nvGrpSpPr>
          <p:cNvPr id="2" name="グループ化 1"/>
          <p:cNvGrpSpPr/>
          <p:nvPr/>
        </p:nvGrpSpPr>
        <p:grpSpPr>
          <a:xfrm>
            <a:off x="4070321" y="4080628"/>
            <a:ext cx="2664118" cy="2557050"/>
            <a:chOff x="5325124" y="2263428"/>
            <a:chExt cx="3625220" cy="3634140"/>
          </a:xfrm>
        </p:grpSpPr>
        <p:pic>
          <p:nvPicPr>
            <p:cNvPr id="16" name="図 15"/>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325124" y="2263428"/>
              <a:ext cx="3625220" cy="1202085"/>
            </a:xfrm>
            <a:prstGeom prst="rect">
              <a:avLst/>
            </a:prstGeom>
            <a:ln>
              <a:solidFill>
                <a:schemeClr val="bg1">
                  <a:lumMod val="75000"/>
                </a:schemeClr>
              </a:solidFill>
            </a:ln>
            <a:effectLst/>
          </p:spPr>
        </p:pic>
        <p:pic>
          <p:nvPicPr>
            <p:cNvPr id="17" name="図 1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332622" y="3571663"/>
              <a:ext cx="2579399" cy="2325905"/>
            </a:xfrm>
            <a:prstGeom prst="rect">
              <a:avLst/>
            </a:prstGeom>
            <a:ln w="28575">
              <a:solidFill>
                <a:srgbClr val="F79646"/>
              </a:solidFill>
            </a:ln>
          </p:spPr>
        </p:pic>
        <p:sp>
          <p:nvSpPr>
            <p:cNvPr id="18" name="角丸四角形 17"/>
            <p:cNvSpPr/>
            <p:nvPr/>
          </p:nvSpPr>
          <p:spPr>
            <a:xfrm>
              <a:off x="5433932" y="3230731"/>
              <a:ext cx="3211071" cy="203200"/>
            </a:xfrm>
            <a:prstGeom prst="roundRect">
              <a:avLst/>
            </a:prstGeom>
            <a:noFill/>
            <a:ln w="28575" cmpd="sng">
              <a:solidFill>
                <a:srgbClr val="F79646"/>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latin typeface="+mn-ea"/>
              </a:endParaRPr>
            </a:p>
          </p:txBody>
        </p:sp>
        <p:sp>
          <p:nvSpPr>
            <p:cNvPr id="24" name="屈折矢印 23"/>
            <p:cNvSpPr/>
            <p:nvPr/>
          </p:nvSpPr>
          <p:spPr>
            <a:xfrm rot="5400000" flipV="1">
              <a:off x="7896662" y="3467264"/>
              <a:ext cx="716676" cy="639137"/>
            </a:xfrm>
            <a:prstGeom prst="bentUpArrow">
              <a:avLst>
                <a:gd name="adj1" fmla="val 18812"/>
                <a:gd name="adj2" fmla="val 20526"/>
                <a:gd name="adj3" fmla="val 2439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6" name="四角形吹き出し 25"/>
          <p:cNvSpPr/>
          <p:nvPr/>
        </p:nvSpPr>
        <p:spPr>
          <a:xfrm>
            <a:off x="1816248" y="4233327"/>
            <a:ext cx="1858916" cy="460337"/>
          </a:xfrm>
          <a:prstGeom prst="wedgeRectCallout">
            <a:avLst>
              <a:gd name="adj1" fmla="val -48039"/>
              <a:gd name="adj2" fmla="val 96198"/>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smtClean="0"/>
              <a:t>全社と</a:t>
            </a:r>
            <a:r>
              <a:rPr lang="ja-JP" altLang="en-US" sz="1050" dirty="0"/>
              <a:t>して利用するアプリケーションを選択できます。</a:t>
            </a:r>
            <a:endParaRPr kumimoji="1" lang="ja-JP" altLang="en-US" sz="1050" dirty="0"/>
          </a:p>
        </p:txBody>
      </p:sp>
      <p:sp>
        <p:nvSpPr>
          <p:cNvPr id="27" name="四角形吹き出し 26"/>
          <p:cNvSpPr/>
          <p:nvPr/>
        </p:nvSpPr>
        <p:spPr>
          <a:xfrm>
            <a:off x="6924325" y="4075872"/>
            <a:ext cx="2590598" cy="887690"/>
          </a:xfrm>
          <a:prstGeom prst="wedgeRectCallout">
            <a:avLst>
              <a:gd name="adj1" fmla="val -48039"/>
              <a:gd name="adj2" fmla="val 96198"/>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a:t>ユーザー単位で、</a:t>
            </a:r>
            <a:r>
              <a:rPr lang="ja-JP" altLang="en-US" sz="1050" dirty="0" smtClean="0"/>
              <a:t>使用できる機能</a:t>
            </a:r>
            <a:r>
              <a:rPr lang="ja-JP" altLang="en-US" sz="1050" dirty="0"/>
              <a:t>を制限することができます。</a:t>
            </a:r>
            <a:endParaRPr lang="en-US" altLang="ja-JP" sz="1050" dirty="0"/>
          </a:p>
          <a:p>
            <a:r>
              <a:rPr lang="en-US" altLang="ja-JP" sz="1050" dirty="0"/>
              <a:t>CSV</a:t>
            </a:r>
            <a:r>
              <a:rPr lang="ja-JP" altLang="en-US" sz="1050" dirty="0"/>
              <a:t>ファイルを使ってまとめて設定することも可能です。</a:t>
            </a:r>
          </a:p>
        </p:txBody>
      </p:sp>
    </p:spTree>
    <p:extLst>
      <p:ext uri="{BB962C8B-B14F-4D97-AF65-F5344CB8AC3E}">
        <p14:creationId xmlns:p14="http://schemas.microsoft.com/office/powerpoint/2010/main" val="22268347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Calibri"/>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21173</TotalTime>
  <Words>3988</Words>
  <Application>Microsoft Macintosh PowerPoint</Application>
  <PresentationFormat>A4 210x297 mm</PresentationFormat>
  <Paragraphs>963</Paragraphs>
  <Slides>39</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39</vt:i4>
      </vt:variant>
    </vt:vector>
  </HeadingPairs>
  <TitlesOfParts>
    <vt:vector size="51" baseType="lpstr">
      <vt:lpstr>Calibri</vt:lpstr>
      <vt:lpstr>Gill Sans Light</vt:lpstr>
      <vt:lpstr>Hiragino Kaku Gothic Pro W3</vt:lpstr>
      <vt:lpstr>Meiryo UI</vt:lpstr>
      <vt:lpstr>ＭＳ Ｐゴシック</vt:lpstr>
      <vt:lpstr>Wingdings</vt:lpstr>
      <vt:lpstr>Wingdings 2</vt:lpstr>
      <vt:lpstr>ヒラギノ角ゴ Pro W3</vt:lpstr>
      <vt:lpstr>ヒラギノ角ゴ ProN W3</vt:lpstr>
      <vt:lpstr>メイリオ</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「サイボウズ Office 10」サービスライセンス価格</vt:lpstr>
      <vt:lpstr>ユーザー数追加価格（税抜）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
  <cp:keywords/>
  <dc:description/>
  <cp:lastModifiedBy>Microsoft Office ユーザー</cp:lastModifiedBy>
  <cp:revision>647</cp:revision>
  <cp:lastPrinted>2016-09-14T00:51:40Z</cp:lastPrinted>
  <dcterms:created xsi:type="dcterms:W3CDTF">2013-08-14T10:28:02Z</dcterms:created>
  <dcterms:modified xsi:type="dcterms:W3CDTF">2017-10-05T06:43:46Z</dcterms:modified>
  <cp:category/>
</cp:coreProperties>
</file>